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76" r:id="rId4"/>
    <p:sldMasterId id="2147483688" r:id="rId5"/>
  </p:sldMasterIdLst>
  <p:notesMasterIdLst>
    <p:notesMasterId r:id="rId78"/>
  </p:notesMasterIdLst>
  <p:sldIdLst>
    <p:sldId id="256" r:id="rId6"/>
    <p:sldId id="257" r:id="rId7"/>
    <p:sldId id="258" r:id="rId8"/>
    <p:sldId id="259" r:id="rId9"/>
    <p:sldId id="486" r:id="rId10"/>
    <p:sldId id="272" r:id="rId11"/>
    <p:sldId id="297" r:id="rId12"/>
    <p:sldId id="296" r:id="rId13"/>
    <p:sldId id="487" r:id="rId14"/>
    <p:sldId id="300" r:id="rId15"/>
    <p:sldId id="301" r:id="rId16"/>
    <p:sldId id="351" r:id="rId17"/>
    <p:sldId id="352" r:id="rId18"/>
    <p:sldId id="488" r:id="rId19"/>
    <p:sldId id="260" r:id="rId20"/>
    <p:sldId id="263" r:id="rId21"/>
    <p:sldId id="264" r:id="rId22"/>
    <p:sldId id="262" r:id="rId23"/>
    <p:sldId id="265" r:id="rId24"/>
    <p:sldId id="266" r:id="rId25"/>
    <p:sldId id="267" r:id="rId26"/>
    <p:sldId id="269" r:id="rId27"/>
    <p:sldId id="270" r:id="rId28"/>
    <p:sldId id="271" r:id="rId29"/>
    <p:sldId id="364" r:id="rId30"/>
    <p:sldId id="481" r:id="rId31"/>
    <p:sldId id="484" r:id="rId32"/>
    <p:sldId id="365" r:id="rId33"/>
    <p:sldId id="480" r:id="rId34"/>
    <p:sldId id="274" r:id="rId35"/>
    <p:sldId id="275" r:id="rId36"/>
    <p:sldId id="366" r:id="rId37"/>
    <p:sldId id="482" r:id="rId38"/>
    <p:sldId id="485" r:id="rId39"/>
    <p:sldId id="276" r:id="rId40"/>
    <p:sldId id="268" r:id="rId41"/>
    <p:sldId id="489" r:id="rId42"/>
    <p:sldId id="978" r:id="rId43"/>
    <p:sldId id="979" r:id="rId44"/>
    <p:sldId id="980" r:id="rId45"/>
    <p:sldId id="981" r:id="rId46"/>
    <p:sldId id="964" r:id="rId47"/>
    <p:sldId id="283" r:id="rId48"/>
    <p:sldId id="474" r:id="rId49"/>
    <p:sldId id="982" r:id="rId50"/>
    <p:sldId id="422" r:id="rId51"/>
    <p:sldId id="965" r:id="rId52"/>
    <p:sldId id="320" r:id="rId53"/>
    <p:sldId id="959" r:id="rId54"/>
    <p:sldId id="455" r:id="rId55"/>
    <p:sldId id="958" r:id="rId56"/>
    <p:sldId id="261" r:id="rId57"/>
    <p:sldId id="966" r:id="rId58"/>
    <p:sldId id="967" r:id="rId59"/>
    <p:sldId id="476" r:id="rId60"/>
    <p:sldId id="367" r:id="rId61"/>
    <p:sldId id="983" r:id="rId62"/>
    <p:sldId id="968" r:id="rId63"/>
    <p:sldId id="279" r:id="rId64"/>
    <p:sldId id="969" r:id="rId65"/>
    <p:sldId id="970" r:id="rId66"/>
    <p:sldId id="281" r:id="rId67"/>
    <p:sldId id="960" r:id="rId68"/>
    <p:sldId id="984" r:id="rId69"/>
    <p:sldId id="971" r:id="rId70"/>
    <p:sldId id="976" r:id="rId71"/>
    <p:sldId id="972" r:id="rId72"/>
    <p:sldId id="974" r:id="rId73"/>
    <p:sldId id="975" r:id="rId74"/>
    <p:sldId id="280" r:id="rId75"/>
    <p:sldId id="977" r:id="rId76"/>
    <p:sldId id="97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5" d="100"/>
          <a:sy n="95" d="100"/>
        </p:scale>
        <p:origin x="90" y="159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2EACA-717E-4A7F-8568-CF4D20AA833E}" type="datetimeFigureOut">
              <a:rPr lang="en-GB" smtClean="0"/>
              <a:t>04/12/2025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87EAB-CAC7-4754-BD91-14605BBF275A}" type="slidenum">
              <a:rPr lang="en-GB" smtClean="0"/>
              <a:t>‹#›</a:t>
            </a:fld>
            <a:endParaRPr lang="en-GB"/>
          </a:p>
        </p:txBody>
      </p:sp>
    </p:spTree>
    <p:extLst>
      <p:ext uri="{BB962C8B-B14F-4D97-AF65-F5344CB8AC3E}">
        <p14:creationId xmlns:p14="http://schemas.microsoft.com/office/powerpoint/2010/main" val="32377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74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F59B6E1-E5B3-45BF-9944-FB7F835347CB}" type="slidenum">
              <a:rPr lang="en-GB" smtClean="0"/>
              <a:t>25</a:t>
            </a:fld>
            <a:endParaRPr lang="en-GB"/>
          </a:p>
        </p:txBody>
      </p:sp>
    </p:spTree>
    <p:extLst>
      <p:ext uri="{BB962C8B-B14F-4D97-AF65-F5344CB8AC3E}">
        <p14:creationId xmlns:p14="http://schemas.microsoft.com/office/powerpoint/2010/main" val="247536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787EAB-CAC7-4754-BD91-14605BBF275A}" type="slidenum">
              <a:rPr lang="en-GB" smtClean="0"/>
              <a:t>32</a:t>
            </a:fld>
            <a:endParaRPr lang="en-GB"/>
          </a:p>
        </p:txBody>
      </p:sp>
    </p:spTree>
    <p:extLst>
      <p:ext uri="{BB962C8B-B14F-4D97-AF65-F5344CB8AC3E}">
        <p14:creationId xmlns:p14="http://schemas.microsoft.com/office/powerpoint/2010/main" val="357365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Introductions of trainers</a:t>
            </a:r>
          </a:p>
          <a:p>
            <a:pPr marL="0" lvl="0" indent="0" algn="l" rtl="0">
              <a:spcBef>
                <a:spcPts val="0"/>
              </a:spcBef>
              <a:spcAft>
                <a:spcPts val="0"/>
              </a:spcAft>
              <a:buNone/>
            </a:pPr>
            <a:r>
              <a:rPr lang="en-GB"/>
              <a:t>Intro training</a:t>
            </a:r>
          </a:p>
          <a:p>
            <a:pPr marL="0" lvl="0" indent="0" algn="l" rtl="0">
              <a:spcBef>
                <a:spcPts val="0"/>
              </a:spcBef>
              <a:spcAft>
                <a:spcPts val="0"/>
              </a:spcAft>
              <a:buNone/>
            </a:pPr>
            <a:r>
              <a:rPr lang="en-GB"/>
              <a:t>This is a training course but it is very much discursive, critical thinking around research integrity - there are black and white things on what are the right or wrong thing to do but what we are going to focus on is rather the grey areas.</a:t>
            </a:r>
          </a:p>
          <a:p>
            <a:pPr marL="0" lvl="0" indent="0" algn="l" rtl="0">
              <a:spcBef>
                <a:spcPts val="0"/>
              </a:spcBef>
              <a:spcAft>
                <a:spcPts val="0"/>
              </a:spcAft>
              <a:buNone/>
            </a:pPr>
            <a:r>
              <a:rPr lang="en-GB"/>
              <a:t>Where there might be threats to acting with integrity and those unintentional spaces. </a:t>
            </a:r>
          </a:p>
          <a:p>
            <a:pPr marL="0" lvl="0" indent="0" algn="l" rtl="0">
              <a:spcBef>
                <a:spcPts val="0"/>
              </a:spcBef>
              <a:spcAft>
                <a:spcPts val="0"/>
              </a:spcAft>
              <a:buNone/>
            </a:pPr>
            <a:r>
              <a:rPr lang="en-GB"/>
              <a:t>A discussion of those bits where things might be tested – with reference and relevance to those working in biosciences research.</a:t>
            </a:r>
          </a:p>
          <a:p>
            <a:pPr marL="0" lvl="0" indent="0" algn="l" rtl="0">
              <a:spcBef>
                <a:spcPts val="0"/>
              </a:spcBef>
              <a:spcAft>
                <a:spcPts val="0"/>
              </a:spcAft>
              <a:buNone/>
            </a:pPr>
            <a:endParaRPr lang="en-GB"/>
          </a:p>
          <a:p>
            <a:pPr marL="0" lvl="0" indent="0" algn="l" rtl="0">
              <a:spcBef>
                <a:spcPts val="0"/>
              </a:spcBef>
              <a:spcAft>
                <a:spcPts val="0"/>
              </a:spcAft>
              <a:buNone/>
            </a:pPr>
            <a:r>
              <a:rPr lang="en-GB"/>
              <a:t>The notes on these </a:t>
            </a:r>
            <a:r>
              <a:rPr lang="en-GB" err="1"/>
              <a:t>powerpoint</a:t>
            </a:r>
            <a:r>
              <a:rPr lang="en-GB"/>
              <a:t> slides for this training are a mix of a suggested script or pointers, things to do and be aware of.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The next thing that we need to think about is sort of the actual design of our experiment and in terms of thinking about what's appropriate here, we need to think what the goal of our experiment design is, </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And essentially what we need from our design is that it distinguishes real differences from background noise and that is what makes our design appropriate.</a:t>
            </a:r>
          </a:p>
          <a:p>
            <a:pPr marL="0" indent="0">
              <a:buFont typeface="Arial" panose="020B0604020202020204" pitchFamily="34" charset="0"/>
              <a:buNone/>
            </a:pP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But our experiments are challenging nowadays because they just keep getting bigger and more complicated, and that makes designing an appropriate experiment harder. </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So to illustrate this, we'll have a little look at an example: This one comes from the </a:t>
            </a:r>
            <a:r>
              <a:rPr lang="en-GB" sz="1100" b="0" i="0" u="none" strike="noStrike" cap="none" err="1">
                <a:solidFill>
                  <a:srgbClr val="000000"/>
                </a:solidFill>
                <a:effectLst/>
                <a:latin typeface="Arial"/>
                <a:ea typeface="Arial"/>
                <a:cs typeface="Arial"/>
                <a:sym typeface="Arial"/>
              </a:rPr>
              <a:t>Wellcome</a:t>
            </a:r>
            <a:r>
              <a:rPr lang="en-GB" sz="1100" b="0" i="0" u="none" strike="noStrike" cap="none">
                <a:solidFill>
                  <a:srgbClr val="000000"/>
                </a:solidFill>
                <a:effectLst/>
                <a:latin typeface="Arial"/>
                <a:ea typeface="Arial"/>
                <a:cs typeface="Arial"/>
                <a:sym typeface="Arial"/>
              </a:rPr>
              <a:t> Trust – a Genome Wide Association study and what they had, was they were looking at a range of diseases. We have 7 diseases 14,000 cases of these diseases and 3000 shared controls.</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What they did with their experimental design - processed these different cases at different sites and they were genotyped on a distinct series of plates. </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So in essence they got an experimental design which looks a bit like this, where one condition is on one plate, another condition is on another plate and so on.</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First question, your first opportunity to use your voting panels for something less important than biscuits, but what do you think of this design? Do you think it is a good design or do you think it is a bad design? Do you think there might be problems there? So let's see what we think A or B and if you're really not sure - twiddling them the air.</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*Tailor feedback depending on the votes*</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Yes, I'm seeing quite a lot of B’s out there and then a bit of uncertainty</a:t>
            </a: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So the issue here which potentially I think a couple of you might have spotted, is that we have a confounding factor in the plates in this design and that's something we can see when we overlay the data with this PCA plot. </a:t>
            </a: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A PCA plot spreads out the variance in your data and what you can see here is that our cases and our controls should sit on top of one another, but they don't, and the reason that they don't is because of differences in the plates, which is not a factor we're interested in, it's just noise. So that was the problem with this design. </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r>
              <a:rPr lang="en-GB" sz="1100" b="0" i="0" u="none" strike="noStrike" cap="none">
                <a:solidFill>
                  <a:srgbClr val="000000"/>
                </a:solidFill>
                <a:effectLst/>
                <a:latin typeface="Arial"/>
                <a:ea typeface="Arial"/>
                <a:cs typeface="Arial"/>
                <a:sym typeface="Arial"/>
              </a:rPr>
              <a:t>***These examples are intended to be accessible to anyone with a biosciences background, there’s nothing niche or field-specific, but feel free to change out examples to better fit your audience if required***</a:t>
            </a:r>
          </a:p>
          <a:p>
            <a:pPr marL="0" indent="0">
              <a:buFont typeface="Arial" panose="020B0604020202020204" pitchFamily="34" charset="0"/>
              <a:buNone/>
            </a:pP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br>
              <a:rPr lang="en-GB" sz="1100" b="0" i="0" u="none" strike="noStrike" cap="none">
                <a:solidFill>
                  <a:srgbClr val="000000"/>
                </a:solidFill>
                <a:effectLst/>
                <a:latin typeface="Arial"/>
                <a:ea typeface="Arial"/>
                <a:cs typeface="Arial"/>
                <a:sym typeface="Arial"/>
              </a:rPr>
            </a:br>
            <a:br>
              <a:rPr lang="en-GB" sz="1100" b="0" i="0" u="none" strike="noStrike" cap="none">
                <a:solidFill>
                  <a:srgbClr val="000000"/>
                </a:solidFill>
                <a:effectLst/>
                <a:latin typeface="Arial"/>
                <a:ea typeface="Arial"/>
                <a:cs typeface="Arial"/>
                <a:sym typeface="Arial"/>
              </a:rPr>
            </a:br>
            <a:endParaRPr lang="en-GB" sz="1100" b="0" i="0" u="none" strike="noStrike" cap="none">
              <a:solidFill>
                <a:srgbClr val="000000"/>
              </a:solidFill>
              <a:effectLst/>
              <a:latin typeface="Arial"/>
              <a:ea typeface="Arial"/>
              <a:cs typeface="Arial"/>
              <a:sym typeface="Arial"/>
            </a:endParaRPr>
          </a:p>
          <a:p>
            <a:pPr marL="0" indent="0">
              <a:buFont typeface="Arial" panose="020B0604020202020204" pitchFamily="34" charset="0"/>
              <a:buNone/>
            </a:pPr>
            <a:endParaRPr lang="en-GB" sz="1100">
              <a:solidFill>
                <a:srgbClr val="002060"/>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376047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sz="1100" b="0" i="0" u="none" strike="noStrike" cap="none">
                <a:solidFill>
                  <a:srgbClr val="000000"/>
                </a:solidFill>
                <a:effectLst/>
                <a:latin typeface="Arial"/>
                <a:ea typeface="Arial"/>
                <a:cs typeface="Arial"/>
                <a:sym typeface="Arial"/>
              </a:rPr>
              <a:t>But we can address this kind of issue with our design. </a:t>
            </a:r>
          </a:p>
          <a:p>
            <a:pPr marL="158750" indent="0">
              <a:buNone/>
            </a:pPr>
            <a:endParaRPr lang="en-GB" sz="1100" b="0" i="0" u="none" strike="noStrike" cap="none">
              <a:solidFill>
                <a:srgbClr val="000000"/>
              </a:solidFill>
              <a:effectLst/>
              <a:latin typeface="Arial"/>
              <a:ea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This is another example of a very large genome wide association study. And again it's across multiple sites. It's got multiple conditions and controls.</a:t>
            </a:r>
          </a:p>
          <a:p>
            <a:pPr marL="158750" indent="0">
              <a:buNone/>
            </a:pPr>
            <a:endParaRPr lang="en-GB" sz="1100" b="0" i="0" u="none" strike="noStrike" cap="none">
              <a:solidFill>
                <a:srgbClr val="000000"/>
              </a:solidFill>
              <a:effectLst/>
              <a:latin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But what they did here was something called a randomised block design.</a:t>
            </a: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Where basically you get equal representation of the conditions across the different plates and when you look at the results of this data, our PCA plot still shows that the plating does cause separations. </a:t>
            </a:r>
          </a:p>
          <a:p>
            <a:pPr marL="158750" indent="0">
              <a:buNone/>
            </a:pPr>
            <a:r>
              <a:rPr lang="en-GB" sz="1100" b="0" i="0" u="none" strike="noStrike" cap="none">
                <a:solidFill>
                  <a:srgbClr val="000000"/>
                </a:solidFill>
                <a:effectLst/>
                <a:latin typeface="Arial"/>
                <a:ea typeface="Arial"/>
                <a:cs typeface="Arial"/>
                <a:sym typeface="Arial"/>
              </a:rPr>
              <a:t>The different colours are different plates. </a:t>
            </a:r>
          </a:p>
          <a:p>
            <a:pPr marL="158750" indent="0">
              <a:buNone/>
            </a:pPr>
            <a:r>
              <a:rPr lang="en-GB" sz="1100" b="0" i="0" u="none" strike="noStrike" cap="none">
                <a:solidFill>
                  <a:srgbClr val="000000"/>
                </a:solidFill>
                <a:effectLst/>
                <a:latin typeface="Arial"/>
                <a:ea typeface="Arial"/>
                <a:cs typeface="Arial"/>
                <a:sym typeface="Arial"/>
              </a:rPr>
              <a:t>But if you colour it instead by the cases and controls, they now sit on top of each other </a:t>
            </a:r>
          </a:p>
          <a:p>
            <a:pPr marL="158750" indent="0">
              <a:buNone/>
            </a:pPr>
            <a:endParaRPr lang="en-GB" sz="1100" b="0" i="0" u="none" strike="noStrike" cap="none">
              <a:solidFill>
                <a:srgbClr val="000000"/>
              </a:solidFill>
              <a:effectLst/>
              <a:latin typeface="Arial"/>
              <a:ea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And so what this shows us is that the of variance here doesn't result in this nuisance variance between our conditions of interest.</a:t>
            </a:r>
          </a:p>
          <a:p>
            <a:pPr marL="158750" indent="0">
              <a:buNone/>
            </a:pP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So the point is here is that we need to make sure that we're considering our experimental design very carefully to avoid these compounding issues, which could then impact on our experiments. </a:t>
            </a:r>
          </a:p>
          <a:p>
            <a:pPr marL="158750" indent="0">
              <a:buNone/>
            </a:pPr>
            <a:endParaRPr lang="en-GB" sz="1100" b="0" i="0" u="none" strike="noStrike" cap="none">
              <a:solidFill>
                <a:srgbClr val="000000"/>
              </a:solidFill>
              <a:effectLst/>
              <a:latin typeface="Arial"/>
              <a:ea typeface="Arial"/>
              <a:cs typeface="Arial"/>
              <a:sym typeface="Arial"/>
            </a:endParaRPr>
          </a:p>
          <a:p>
            <a:pPr marL="158750" indent="0">
              <a:buNone/>
            </a:pPr>
            <a:r>
              <a:rPr lang="en-GB" sz="1100" b="0" i="0" u="none" strike="noStrike" cap="none">
                <a:solidFill>
                  <a:srgbClr val="000000"/>
                </a:solidFill>
                <a:effectLst/>
                <a:latin typeface="Arial"/>
                <a:ea typeface="Arial"/>
                <a:cs typeface="Arial"/>
                <a:sym typeface="Arial"/>
              </a:rPr>
              <a:t>We can't always avoid these factors, but we can plan for them.</a:t>
            </a:r>
            <a:br>
              <a:rPr lang="en-GB" sz="1100" b="0" i="0" u="none" strike="noStrike" cap="none">
                <a:solidFill>
                  <a:srgbClr val="000000"/>
                </a:solidFill>
                <a:effectLst/>
                <a:latin typeface="Arial"/>
                <a:ea typeface="Arial"/>
                <a:cs typeface="Arial"/>
                <a:sym typeface="Arial"/>
              </a:rPr>
            </a:br>
            <a:endParaRPr lang="en-GB" sz="1100" b="0" i="0" u="none" strike="noStrike" cap="none">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a:solidFill>
                  <a:srgbClr val="000000"/>
                </a:solidFill>
                <a:effectLst/>
                <a:latin typeface="Arial"/>
                <a:ea typeface="Arial"/>
                <a:cs typeface="Arial"/>
                <a:sym typeface="Arial"/>
              </a:rPr>
              <a:t>***These examples are intended to be accessible to anyone with a biosciences background, there’s nothing niche or field-specific, but feel free to change out examples to better fit your audience if required***</a:t>
            </a:r>
          </a:p>
          <a:p>
            <a:pPr marL="158750" indent="0">
              <a:buNone/>
            </a:pPr>
            <a:endParaRPr lang="en-GB"/>
          </a:p>
        </p:txBody>
      </p:sp>
    </p:spTree>
    <p:extLst>
      <p:ext uri="{BB962C8B-B14F-4D97-AF65-F5344CB8AC3E}">
        <p14:creationId xmlns:p14="http://schemas.microsoft.com/office/powerpoint/2010/main" val="595140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8EFD6BF-D561-409F-B9AB-71D913C5CA4F}" type="slidenum">
              <a:rPr lang="en-GB" smtClean="0"/>
              <a:t>42</a:t>
            </a:fld>
            <a:endParaRPr lang="en-GB"/>
          </a:p>
        </p:txBody>
      </p:sp>
    </p:spTree>
    <p:extLst>
      <p:ext uri="{BB962C8B-B14F-4D97-AF65-F5344CB8AC3E}">
        <p14:creationId xmlns:p14="http://schemas.microsoft.com/office/powerpoint/2010/main" val="1655409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9B6E1-E5B3-45BF-9944-FB7F835347C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11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7A0D-4EC0-CF69-8FC2-60AD66CE59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EF8E635-72D3-36E3-CAE2-6F1E3347C790}"/>
              </a:ext>
            </a:extLst>
          </p:cNvPr>
          <p:cNvSpPr>
            <a:spLocks noGrp="1"/>
          </p:cNvSpPr>
          <p:nvPr>
            <p:ph idx="1"/>
          </p:nvPr>
        </p:nvSpPr>
        <p:spPr>
          <a:xfrm>
            <a:off x="838200" y="1825625"/>
            <a:ext cx="10515600" cy="390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803458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9884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12386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E93B7608-86A4-42BE-A531-097FA6353F87}" type="slidenum">
              <a:rPr lang="en-GB" smtClean="0"/>
              <a:t>‹#›</a:t>
            </a:fld>
            <a:endParaRPr lang="en-GB"/>
          </a:p>
        </p:txBody>
      </p:sp>
    </p:spTree>
    <p:extLst>
      <p:ext uri="{BB962C8B-B14F-4D97-AF65-F5344CB8AC3E}">
        <p14:creationId xmlns:p14="http://schemas.microsoft.com/office/powerpoint/2010/main" val="183021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15595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79DBBF-D247-4521-AC04-1571A42365CA}" type="datetimeFigureOut">
              <a:rPr lang="en-GB" smtClean="0"/>
              <a:t>03/12/2025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759814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03/12/2025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43028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79DBBF-D247-4521-AC04-1571A42365CA}" type="datetimeFigureOut">
              <a:rPr lang="en-GB" smtClean="0"/>
              <a:t>03/12/2025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78835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79DBBF-D247-4521-AC04-1571A42365CA}" type="datetimeFigureOut">
              <a:rPr lang="en-GB" smtClean="0"/>
              <a:t>03/12/2025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890472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79DBBF-D247-4521-AC04-1571A42365CA}" type="datetimeFigureOut">
              <a:rPr lang="en-GB" smtClean="0"/>
              <a:t>03/12/2025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847383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79DBBF-D247-4521-AC04-1571A42365CA}" type="datetimeFigureOut">
              <a:rPr lang="en-GB" smtClean="0"/>
              <a:t>03/12/2025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96302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DA34-7635-C2C7-55AB-62AB2CBB72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593E11-7562-C3D9-F597-850DB3E9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71694E8-773C-7447-DE62-F90CA5B21C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A4F058-94E3-4E8A-AB01-430B6C0FC81C}"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CEEBF5C2-0B61-A473-4FF1-7BB82B7DA7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7E690E76-5E0B-D879-B7DB-50210DFFC7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496E5-695F-47B3-A2AC-1C5598C36DF2}"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9761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9DBBF-D247-4521-AC04-1571A42365CA}" type="datetimeFigureOut">
              <a:rPr lang="en-GB" smtClean="0"/>
              <a:t>03/12/2025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682017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DBBF-D247-4521-AC04-1571A42365CA}" type="datetimeFigureOut">
              <a:rPr lang="en-GB" smtClean="0"/>
              <a:t>03/12/2025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236668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79DBBF-D247-4521-AC04-1571A42365CA}" type="datetimeFigureOut">
              <a:rPr lang="en-GB" smtClean="0"/>
              <a:t>03/12/2025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1802786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03/12/2025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3392468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9DBBF-D247-4521-AC04-1571A42365CA}" type="datetimeFigureOut">
              <a:rPr lang="en-GB" smtClean="0"/>
              <a:t>03/12/2025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D102A5-AD6E-4E20-B220-FCA3B186F200}" type="slidenum">
              <a:rPr lang="en-GB" smtClean="0"/>
              <a:t>‹#›</a:t>
            </a:fld>
            <a:endParaRPr lang="en-GB"/>
          </a:p>
        </p:txBody>
      </p:sp>
    </p:spTree>
    <p:extLst>
      <p:ext uri="{BB962C8B-B14F-4D97-AF65-F5344CB8AC3E}">
        <p14:creationId xmlns:p14="http://schemas.microsoft.com/office/powerpoint/2010/main" val="2251857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DA34-7635-C2C7-55AB-62AB2CBB720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7593E11-7562-C3D9-F597-850DB3E9F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71694E8-773C-7447-DE62-F90CA5B21CE1}"/>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5" name="Footer Placeholder 4">
            <a:extLst>
              <a:ext uri="{FF2B5EF4-FFF2-40B4-BE49-F238E27FC236}">
                <a16:creationId xmlns:a16="http://schemas.microsoft.com/office/drawing/2014/main" id="{CEEBF5C2-0B61-A473-4FF1-7BB82B7DA7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690E76-5E0B-D879-B7DB-50210DFFC7C9}"/>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1128044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7A0D-4EC0-CF69-8FC2-60AD66CE59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EF8E635-72D3-36E3-CAE2-6F1E3347C790}"/>
              </a:ext>
            </a:extLst>
          </p:cNvPr>
          <p:cNvSpPr>
            <a:spLocks noGrp="1"/>
          </p:cNvSpPr>
          <p:nvPr>
            <p:ph idx="1"/>
          </p:nvPr>
        </p:nvSpPr>
        <p:spPr>
          <a:xfrm>
            <a:off x="838200" y="1825625"/>
            <a:ext cx="10515600" cy="3902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2363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7927-01BD-5E66-F5C2-CADBE0F78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0DF0855-3BD5-8E32-7B03-BF739AF491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CF47D2-2380-877B-0624-F51954F7AEEE}"/>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5" name="Footer Placeholder 4">
            <a:extLst>
              <a:ext uri="{FF2B5EF4-FFF2-40B4-BE49-F238E27FC236}">
                <a16:creationId xmlns:a16="http://schemas.microsoft.com/office/drawing/2014/main" id="{D8B142AB-892E-796B-C910-F9651ABBE3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0AC0D4-9785-54FC-AABA-3D3CFDA6277B}"/>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680130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D8FB-DA4A-9A53-D8BC-B906FC2925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FB907F-3158-C2B5-FE00-62FFDE0677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E51D53A-F223-C553-4691-DD298F7E4F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96A75C-AD26-D71A-3838-D2D8A8838119}"/>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6" name="Footer Placeholder 5">
            <a:extLst>
              <a:ext uri="{FF2B5EF4-FFF2-40B4-BE49-F238E27FC236}">
                <a16:creationId xmlns:a16="http://schemas.microsoft.com/office/drawing/2014/main" id="{02BCD6D0-CDD7-3CC3-FA83-63A1CB94A2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54382A-3FBC-189B-43B5-F01549ACBBEB}"/>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717765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96EB-5583-B88B-45EF-62FD6AD8F1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8B95197-7885-64AA-5F6D-D973943A96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54FF3-4DFB-33AF-CCA3-E14AE137FD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0970BA-5B05-C715-2DF2-AAD44CCE5D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C3CFBE-778C-E5B6-5E3E-2139D4B413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E20373-CE5E-21C4-54D8-B29757DFD4E4}"/>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8" name="Footer Placeholder 7">
            <a:extLst>
              <a:ext uri="{FF2B5EF4-FFF2-40B4-BE49-F238E27FC236}">
                <a16:creationId xmlns:a16="http://schemas.microsoft.com/office/drawing/2014/main" id="{3A331824-98DC-4F9C-8A2B-85440322070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C3FCC0C-DBBF-B4E7-3F24-4977BBFAC178}"/>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192232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24762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AF21-198B-D7B5-CC22-9B20366106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86AFBE6-28DC-E961-9590-30CBB83E335E}"/>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4" name="Footer Placeholder 3">
            <a:extLst>
              <a:ext uri="{FF2B5EF4-FFF2-40B4-BE49-F238E27FC236}">
                <a16:creationId xmlns:a16="http://schemas.microsoft.com/office/drawing/2014/main" id="{7EED5F50-D517-341A-71A3-C5725B4D35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4ACAFF-9040-6149-296A-9FF25FD74335}"/>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167545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92D2D-9FD3-4A63-FE22-2C115C4E2F60}"/>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3" name="Footer Placeholder 2">
            <a:extLst>
              <a:ext uri="{FF2B5EF4-FFF2-40B4-BE49-F238E27FC236}">
                <a16:creationId xmlns:a16="http://schemas.microsoft.com/office/drawing/2014/main" id="{940AEC1A-79FC-12E1-AF94-A3E6FBA462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BAB3629-5F8D-907A-244F-BA2CE9BEC3C4}"/>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2239554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3145-87DD-1CA6-796E-077A6224A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E5D177-0552-A86C-3863-C8D4CAE685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C30499-3AA5-F17F-7671-0953AAA09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5FE5F-59EC-C118-CF0F-0C773A38CDFE}"/>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6" name="Footer Placeholder 5">
            <a:extLst>
              <a:ext uri="{FF2B5EF4-FFF2-40B4-BE49-F238E27FC236}">
                <a16:creationId xmlns:a16="http://schemas.microsoft.com/office/drawing/2014/main" id="{549ADBA3-D5C2-52F9-0252-7300630F84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9DCF5D-16D5-A71B-EAD5-8301D4B90AA2}"/>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1641457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454F-E91F-97A3-D95E-1E7CAF488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CF099E0-A187-907F-5367-5DF6CB445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BF9B2F5-6E41-1094-F1E7-EC123B113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9F76C-F7B4-171A-DE6F-0F9E88BAE5AC}"/>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6" name="Footer Placeholder 5">
            <a:extLst>
              <a:ext uri="{FF2B5EF4-FFF2-40B4-BE49-F238E27FC236}">
                <a16:creationId xmlns:a16="http://schemas.microsoft.com/office/drawing/2014/main" id="{4AF7D41D-3920-A0E4-DB73-8403F05F5A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023EDA-FB9F-3149-2495-66D2D99A1A75}"/>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3285008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05E0-1C17-06D3-9DCE-8D761E7E3D4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F88393-A5C5-B0C0-611C-A76165ECCA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3A6858-7302-6C44-B256-03D4D5EA4D42}"/>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5" name="Footer Placeholder 4">
            <a:extLst>
              <a:ext uri="{FF2B5EF4-FFF2-40B4-BE49-F238E27FC236}">
                <a16:creationId xmlns:a16="http://schemas.microsoft.com/office/drawing/2014/main" id="{BE827ABF-E67F-A2A4-8D50-51553CBAAB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27C68B-4950-E047-1DF1-B02D4A7A908B}"/>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2582412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2C8A47-7850-3FA4-C592-CFF819F303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AA7C364-84A1-6945-4A93-8DF6EED7C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8872F-1AC5-DAFC-81C3-1D0F7005D4F1}"/>
              </a:ext>
            </a:extLst>
          </p:cNvPr>
          <p:cNvSpPr>
            <a:spLocks noGrp="1"/>
          </p:cNvSpPr>
          <p:nvPr>
            <p:ph type="dt" sz="half" idx="10"/>
          </p:nvPr>
        </p:nvSpPr>
        <p:spPr/>
        <p:txBody>
          <a:bodyPr/>
          <a:lstStyle/>
          <a:p>
            <a:fld id="{67A4F058-94E3-4E8A-AB01-430B6C0FC81C}" type="datetimeFigureOut">
              <a:rPr lang="en-GB" smtClean="0"/>
              <a:t>03/12/2025</a:t>
            </a:fld>
            <a:endParaRPr lang="en-GB"/>
          </a:p>
        </p:txBody>
      </p:sp>
      <p:sp>
        <p:nvSpPr>
          <p:cNvPr id="5" name="Footer Placeholder 4">
            <a:extLst>
              <a:ext uri="{FF2B5EF4-FFF2-40B4-BE49-F238E27FC236}">
                <a16:creationId xmlns:a16="http://schemas.microsoft.com/office/drawing/2014/main" id="{B23531AD-FDC0-3FCE-673A-A67A58BFC8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EAA402-46B4-6FDA-2F70-D5FE294854BF}"/>
              </a:ext>
            </a:extLst>
          </p:cNvPr>
          <p:cNvSpPr>
            <a:spLocks noGrp="1"/>
          </p:cNvSpPr>
          <p:nvPr>
            <p:ph type="sldNum" sz="quarter" idx="12"/>
          </p:nvPr>
        </p:nvSpPr>
        <p:spPr/>
        <p:txBody>
          <a:bodyPr/>
          <a:lstStyle/>
          <a:p>
            <a:fld id="{1E8496E5-695F-47B3-A2AC-1C5598C36DF2}" type="slidenum">
              <a:rPr lang="en-GB" smtClean="0"/>
              <a:t>‹#›</a:t>
            </a:fld>
            <a:endParaRPr lang="en-GB"/>
          </a:p>
        </p:txBody>
      </p:sp>
    </p:spTree>
    <p:extLst>
      <p:ext uri="{BB962C8B-B14F-4D97-AF65-F5344CB8AC3E}">
        <p14:creationId xmlns:p14="http://schemas.microsoft.com/office/powerpoint/2010/main" val="337892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8220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85920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1182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64598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4642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62791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8D4C-64A7-876C-3F9E-B90E4DF5B7B4}"/>
              </a:ext>
            </a:extLst>
          </p:cNvPr>
          <p:cNvSpPr>
            <a:spLocks noGrp="1"/>
          </p:cNvSpPr>
          <p:nvPr>
            <p:ph type="title"/>
          </p:nvPr>
        </p:nvSpPr>
        <p:spPr>
          <a:xfrm>
            <a:off x="342900" y="136525"/>
            <a:ext cx="118491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9015EC6-4BC8-887B-6F2F-CB351577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9C8C3-8D00-94AB-3B61-D4956EEF7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A4F058-94E3-4E8A-AB01-430B6C0FC81C}"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973860E-DF77-94E1-9800-CA2F4BCA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B6D4289-D63F-E85A-2B75-5799A7147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E8496E5-695F-47B3-A2AC-1C5598C36DF2}"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F557D742-19AC-1339-C5FA-D33CAE051AB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E297A9D6-908E-D13F-F321-7CE2F475C4A5}"/>
              </a:ext>
            </a:extLst>
          </p:cNvPr>
          <p:cNvPicPr>
            <a:picLocks noChangeAspect="1"/>
          </p:cNvPicPr>
          <p:nvPr userDrawn="1"/>
        </p:nvPicPr>
        <p:blipFill>
          <a:blip r:embed="rId4"/>
          <a:stretch>
            <a:fillRect/>
          </a:stretch>
        </p:blipFill>
        <p:spPr>
          <a:xfrm>
            <a:off x="-4293" y="6052403"/>
            <a:ext cx="10448175" cy="808553"/>
          </a:xfrm>
          <a:prstGeom prst="rect">
            <a:avLst/>
          </a:prstGeom>
        </p:spPr>
      </p:pic>
    </p:spTree>
    <p:extLst>
      <p:ext uri="{BB962C8B-B14F-4D97-AF65-F5344CB8AC3E}">
        <p14:creationId xmlns:p14="http://schemas.microsoft.com/office/powerpoint/2010/main" val="355993494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8D4C-64A7-876C-3F9E-B90E4DF5B7B4}"/>
              </a:ext>
            </a:extLst>
          </p:cNvPr>
          <p:cNvSpPr>
            <a:spLocks noGrp="1"/>
          </p:cNvSpPr>
          <p:nvPr>
            <p:ph type="title"/>
          </p:nvPr>
        </p:nvSpPr>
        <p:spPr>
          <a:xfrm>
            <a:off x="342900" y="136525"/>
            <a:ext cx="118491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9015EC6-4BC8-887B-6F2F-CB351577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9C8C3-8D00-94AB-3B61-D4956EEF7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7A4F058-94E3-4E8A-AB01-430B6C0FC81C}" type="datetimeFigureOut">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973860E-DF77-94E1-9800-CA2F4BCA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B6D4289-D63F-E85A-2B75-5799A7147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E8496E5-695F-47B3-A2AC-1C5598C36DF2}" type="slidenum">
              <a:rPr kumimoji="0" lang="en-GB"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F557D742-19AC-1339-C5FA-D33CAE051AB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E297A9D6-908E-D13F-F321-7CE2F475C4A5}"/>
              </a:ext>
            </a:extLst>
          </p:cNvPr>
          <p:cNvPicPr>
            <a:picLocks noChangeAspect="1"/>
          </p:cNvPicPr>
          <p:nvPr userDrawn="1"/>
        </p:nvPicPr>
        <p:blipFill>
          <a:blip r:embed="rId4"/>
          <a:stretch>
            <a:fillRect/>
          </a:stretch>
        </p:blipFill>
        <p:spPr>
          <a:xfrm>
            <a:off x="-4293" y="6052403"/>
            <a:ext cx="10448175" cy="808553"/>
          </a:xfrm>
          <a:prstGeom prst="rect">
            <a:avLst/>
          </a:prstGeom>
        </p:spPr>
      </p:pic>
    </p:spTree>
    <p:extLst>
      <p:ext uri="{BB962C8B-B14F-4D97-AF65-F5344CB8AC3E}">
        <p14:creationId xmlns:p14="http://schemas.microsoft.com/office/powerpoint/2010/main" val="2879000256"/>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73272077"/>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9DBBF-D247-4521-AC04-1571A42365CA}" type="datetimeFigureOut">
              <a:rPr lang="en-GB" smtClean="0"/>
              <a:t>03/12/2025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102A5-AD6E-4E20-B220-FCA3B186F200}" type="slidenum">
              <a:rPr lang="en-GB" smtClean="0"/>
              <a:t>‹#›</a:t>
            </a:fld>
            <a:endParaRPr lang="en-GB"/>
          </a:p>
        </p:txBody>
      </p:sp>
    </p:spTree>
    <p:extLst>
      <p:ext uri="{BB962C8B-B14F-4D97-AF65-F5344CB8AC3E}">
        <p14:creationId xmlns:p14="http://schemas.microsoft.com/office/powerpoint/2010/main" val="682596430"/>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b="1" kern="1200">
          <a:solidFill>
            <a:schemeClr val="bg2"/>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8D4C-64A7-876C-3F9E-B90E4DF5B7B4}"/>
              </a:ext>
            </a:extLst>
          </p:cNvPr>
          <p:cNvSpPr>
            <a:spLocks noGrp="1"/>
          </p:cNvSpPr>
          <p:nvPr>
            <p:ph type="title"/>
          </p:nvPr>
        </p:nvSpPr>
        <p:spPr>
          <a:xfrm>
            <a:off x="342900" y="136525"/>
            <a:ext cx="118491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9015EC6-4BC8-887B-6F2F-CB351577A8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B9C8C3-8D00-94AB-3B61-D4956EEF7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A4F058-94E3-4E8A-AB01-430B6C0FC81C}" type="datetimeFigureOut">
              <a:rPr lang="en-GB" smtClean="0"/>
              <a:t>03/12/2025</a:t>
            </a:fld>
            <a:endParaRPr lang="en-GB"/>
          </a:p>
        </p:txBody>
      </p:sp>
      <p:sp>
        <p:nvSpPr>
          <p:cNvPr id="5" name="Footer Placeholder 4">
            <a:extLst>
              <a:ext uri="{FF2B5EF4-FFF2-40B4-BE49-F238E27FC236}">
                <a16:creationId xmlns:a16="http://schemas.microsoft.com/office/drawing/2014/main" id="{E973860E-DF77-94E1-9800-CA2F4BCAA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B6D4289-D63F-E85A-2B75-5799A7147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8496E5-695F-47B3-A2AC-1C5598C36DF2}" type="slidenum">
              <a:rPr lang="en-GB" smtClean="0"/>
              <a:t>‹#›</a:t>
            </a:fld>
            <a:endParaRPr lang="en-GB"/>
          </a:p>
        </p:txBody>
      </p:sp>
      <p:pic>
        <p:nvPicPr>
          <p:cNvPr id="7" name="Picture 6">
            <a:extLst>
              <a:ext uri="{FF2B5EF4-FFF2-40B4-BE49-F238E27FC236}">
                <a16:creationId xmlns:a16="http://schemas.microsoft.com/office/drawing/2014/main" id="{F557D742-19AC-1339-C5FA-D33CAE051AB5}"/>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650916" y="6058525"/>
            <a:ext cx="1291975" cy="595650"/>
          </a:xfrm>
          <a:prstGeom prst="rect">
            <a:avLst/>
          </a:prstGeom>
        </p:spPr>
      </p:pic>
      <p:pic>
        <p:nvPicPr>
          <p:cNvPr id="8" name="Picture 7">
            <a:extLst>
              <a:ext uri="{FF2B5EF4-FFF2-40B4-BE49-F238E27FC236}">
                <a16:creationId xmlns:a16="http://schemas.microsoft.com/office/drawing/2014/main" id="{E297A9D6-908E-D13F-F321-7CE2F475C4A5}"/>
              </a:ext>
            </a:extLst>
          </p:cNvPr>
          <p:cNvPicPr>
            <a:picLocks noChangeAspect="1"/>
          </p:cNvPicPr>
          <p:nvPr userDrawn="1"/>
        </p:nvPicPr>
        <p:blipFill>
          <a:blip r:embed="rId14"/>
          <a:stretch>
            <a:fillRect/>
          </a:stretch>
        </p:blipFill>
        <p:spPr>
          <a:xfrm>
            <a:off x="-4293" y="6052403"/>
            <a:ext cx="10448175" cy="808553"/>
          </a:xfrm>
          <a:prstGeom prst="rect">
            <a:avLst/>
          </a:prstGeom>
        </p:spPr>
      </p:pic>
    </p:spTree>
    <p:extLst>
      <p:ext uri="{BB962C8B-B14F-4D97-AF65-F5344CB8AC3E}">
        <p14:creationId xmlns:p14="http://schemas.microsoft.com/office/powerpoint/2010/main" val="202316299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os.io/rpc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s.io/rpcb"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cmedsci.ac.uk/policy/policy-projects/reproducibility-and-reliability-of-biomedical-researc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acmedsci.ac.uk/policy/policy-projects/reproducibility-and-reliability-of-biomedical-research"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tsepi.substack.com/p/sorry-what-was-the-question-again"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nature.com/articles/d41586-019-00857-9"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creativecommons.org/licenses/by-nc-sa/2.0/uk/legalcode" TargetMode="Externa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blog.goldenhelix.com/stop-ignoring-experimental-design-or-my-head-will-explode/" TargetMode="External"/><Relationship Id="rId5" Type="http://schemas.openxmlformats.org/officeDocument/2006/relationships/image" Target="../media/image29.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www.sciencedirect.com/science/article/abs/pii/S0037196308000620"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hyperlink" Target="https://pubmed.ncbi.nlm.nih.gov/35189946/" TargetMode="External"/><Relationship Id="rId4" Type="http://schemas.openxmlformats.org/officeDocument/2006/relationships/hyperlink" Target="https://www.nature.com/articles/s41598-025-15935-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arriveguidelines.org/" TargetMode="External"/><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s://nc3rs.org.uk/3rs-resources/mrc-nc3rs-webinar-using-both-sexes-animal-experiments"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5041-FE60-C9C0-3286-5BFB636495F7}"/>
              </a:ext>
            </a:extLst>
          </p:cNvPr>
          <p:cNvSpPr>
            <a:spLocks noGrp="1"/>
          </p:cNvSpPr>
          <p:nvPr>
            <p:ph type="ctrTitle"/>
          </p:nvPr>
        </p:nvSpPr>
        <p:spPr>
          <a:ln>
            <a:noFill/>
          </a:ln>
        </p:spPr>
        <p:style>
          <a:lnRef idx="2">
            <a:schemeClr val="dk1"/>
          </a:lnRef>
          <a:fillRef idx="1">
            <a:schemeClr val="lt1"/>
          </a:fillRef>
          <a:effectRef idx="0">
            <a:schemeClr val="dk1"/>
          </a:effectRef>
          <a:fontRef idx="minor">
            <a:schemeClr val="dk1"/>
          </a:fontRef>
        </p:style>
        <p:txBody>
          <a:bodyPr>
            <a:normAutofit/>
          </a:bodyPr>
          <a:lstStyle/>
          <a:p>
            <a:r>
              <a:rPr lang="en-GB" sz="4800" dirty="0">
                <a:latin typeface="Franklin Gothic Medium" panose="020B0603020102020204" pitchFamily="34" charset="0"/>
              </a:rPr>
              <a:t>Experimental Design and Analysis</a:t>
            </a:r>
            <a:br>
              <a:rPr lang="en-GB" sz="4800" dirty="0">
                <a:latin typeface="Franklin Gothic Medium" panose="020B0603020102020204" pitchFamily="34" charset="0"/>
              </a:rPr>
            </a:br>
            <a:endParaRPr lang="en-GB" sz="4800" dirty="0">
              <a:latin typeface="Franklin Gothic Medium" panose="020B0603020102020204" pitchFamily="34" charset="0"/>
            </a:endParaRPr>
          </a:p>
        </p:txBody>
      </p:sp>
      <p:sp>
        <p:nvSpPr>
          <p:cNvPr id="7" name="Subtitle 6">
            <a:extLst>
              <a:ext uri="{FF2B5EF4-FFF2-40B4-BE49-F238E27FC236}">
                <a16:creationId xmlns:a16="http://schemas.microsoft.com/office/drawing/2014/main" id="{EF0C2403-4407-6D71-5C7C-9869DEF74B86}"/>
              </a:ext>
            </a:extLst>
          </p:cNvPr>
          <p:cNvSpPr>
            <a:spLocks noGrp="1"/>
          </p:cNvSpPr>
          <p:nvPr>
            <p:ph type="subTitle" idx="1"/>
          </p:nvPr>
        </p:nvSpPr>
        <p:spPr/>
        <p:txBody>
          <a:bodyPr/>
          <a:lstStyle/>
          <a:p>
            <a:r>
              <a:rPr lang="en-GB" dirty="0">
                <a:latin typeface="Franklin Gothic Medium" panose="020B0603020102020204" pitchFamily="34" charset="0"/>
              </a:rPr>
              <a:t>George Savva</a:t>
            </a:r>
          </a:p>
          <a:p>
            <a:r>
              <a:rPr lang="en-GB" dirty="0" err="1">
                <a:latin typeface="Franklin Gothic Medium" panose="020B0603020102020204" pitchFamily="34" charset="0"/>
              </a:rPr>
              <a:t>Quadram</a:t>
            </a:r>
            <a:r>
              <a:rPr lang="en-GB" dirty="0">
                <a:latin typeface="Franklin Gothic Medium" panose="020B0603020102020204" pitchFamily="34" charset="0"/>
              </a:rPr>
              <a:t> Institute Bioscience</a:t>
            </a:r>
          </a:p>
        </p:txBody>
      </p:sp>
    </p:spTree>
    <p:extLst>
      <p:ext uri="{BB962C8B-B14F-4D97-AF65-F5344CB8AC3E}">
        <p14:creationId xmlns:p14="http://schemas.microsoft.com/office/powerpoint/2010/main" val="354807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614F-86D9-58B1-AEBD-57231B49AEFE}"/>
              </a:ext>
            </a:extLst>
          </p:cNvPr>
          <p:cNvSpPr>
            <a:spLocks noGrp="1"/>
          </p:cNvSpPr>
          <p:nvPr>
            <p:ph type="title"/>
          </p:nvPr>
        </p:nvSpPr>
        <p:spPr/>
        <p:txBody>
          <a:bodyPr>
            <a:normAutofit/>
          </a:bodyPr>
          <a:lstStyle/>
          <a:p>
            <a:r>
              <a:rPr lang="en-GB" dirty="0"/>
              <a:t>Direct evidence: Reproducibility project cancer biology</a:t>
            </a:r>
            <a:endParaRPr lang="en-US" dirty="0"/>
          </a:p>
        </p:txBody>
      </p:sp>
      <p:sp>
        <p:nvSpPr>
          <p:cNvPr id="3" name="Content Placeholder 2">
            <a:extLst>
              <a:ext uri="{FF2B5EF4-FFF2-40B4-BE49-F238E27FC236}">
                <a16:creationId xmlns:a16="http://schemas.microsoft.com/office/drawing/2014/main" id="{44757169-1F4A-A92F-98FF-94B86188D5AC}"/>
              </a:ext>
            </a:extLst>
          </p:cNvPr>
          <p:cNvSpPr>
            <a:spLocks noGrp="1"/>
          </p:cNvSpPr>
          <p:nvPr>
            <p:ph idx="1"/>
          </p:nvPr>
        </p:nvSpPr>
        <p:spPr>
          <a:xfrm>
            <a:off x="627185" y="1750032"/>
            <a:ext cx="10515600" cy="3986090"/>
          </a:xfrm>
        </p:spPr>
        <p:txBody>
          <a:bodyPr>
            <a:normAutofit fontScale="70000" lnSpcReduction="20000"/>
          </a:bodyPr>
          <a:lstStyle/>
          <a:p>
            <a:pPr marL="0" indent="0">
              <a:buNone/>
            </a:pPr>
            <a:r>
              <a:rPr lang="en-GB" b="1" dirty="0"/>
              <a:t>Aim: </a:t>
            </a:r>
            <a:r>
              <a:rPr lang="en-GB" dirty="0"/>
              <a:t>Test the results of preclinical studies in </a:t>
            </a:r>
            <a:br>
              <a:rPr lang="en-GB" dirty="0"/>
            </a:br>
            <a:r>
              <a:rPr lang="en-GB" dirty="0"/>
              <a:t>cancer research.</a:t>
            </a:r>
          </a:p>
          <a:p>
            <a:r>
              <a:rPr lang="en-GB" dirty="0"/>
              <a:t>Key results taken from high quality journals</a:t>
            </a:r>
          </a:p>
          <a:p>
            <a:r>
              <a:rPr lang="en-GB" dirty="0"/>
              <a:t>Experiments repeated as closely as possible with proper designs</a:t>
            </a:r>
          </a:p>
          <a:p>
            <a:r>
              <a:rPr lang="en-GB" dirty="0"/>
              <a:t>Sample sizes calculated to achieve 80% power</a:t>
            </a:r>
          </a:p>
          <a:p>
            <a:r>
              <a:rPr lang="en-GB" b="1" dirty="0"/>
              <a:t>158 published effects re-examined.</a:t>
            </a:r>
          </a:p>
          <a:p>
            <a:pPr marL="0" indent="0">
              <a:buNone/>
            </a:pPr>
            <a:r>
              <a:rPr lang="en-GB" b="1" u="sng" dirty="0"/>
              <a:t>Questions for you</a:t>
            </a:r>
          </a:p>
          <a:p>
            <a:r>
              <a:rPr lang="en-GB" dirty="0"/>
              <a:t>If all of the published results were correct, how many results </a:t>
            </a:r>
            <a:r>
              <a:rPr lang="en-GB" i="1" dirty="0"/>
              <a:t>should </a:t>
            </a:r>
            <a:r>
              <a:rPr lang="en-GB" dirty="0"/>
              <a:t>have been replicated?</a:t>
            </a:r>
          </a:p>
          <a:p>
            <a:r>
              <a:rPr lang="en-GB" dirty="0"/>
              <a:t>What does it mean for a study to fail to replicate?</a:t>
            </a:r>
          </a:p>
          <a:p>
            <a:r>
              <a:rPr lang="en-GB" dirty="0"/>
              <a:t>Guess what proportion of 158 results in basic oncology were successfully replicated?  </a:t>
            </a:r>
          </a:p>
          <a:p>
            <a:r>
              <a:rPr lang="en-GB" dirty="0"/>
              <a:t>If you took a random high-profile published result in your area and replicated it, what do you think the chance is that you’d get the same result?</a:t>
            </a:r>
            <a:endParaRPr lang="en-US" dirty="0"/>
          </a:p>
        </p:txBody>
      </p:sp>
      <p:sp>
        <p:nvSpPr>
          <p:cNvPr id="4" name="TextBox 3">
            <a:extLst>
              <a:ext uri="{FF2B5EF4-FFF2-40B4-BE49-F238E27FC236}">
                <a16:creationId xmlns:a16="http://schemas.microsoft.com/office/drawing/2014/main" id="{1004B86B-6466-1271-375A-BCA57BC1D51D}"/>
              </a:ext>
            </a:extLst>
          </p:cNvPr>
          <p:cNvSpPr txBox="1"/>
          <p:nvPr/>
        </p:nvSpPr>
        <p:spPr>
          <a:xfrm>
            <a:off x="215900" y="6308209"/>
            <a:ext cx="6096000" cy="369332"/>
          </a:xfrm>
          <a:prstGeom prst="rect">
            <a:avLst/>
          </a:prstGeom>
          <a:noFill/>
        </p:spPr>
        <p:txBody>
          <a:bodyPr wrap="square">
            <a:spAutoFit/>
          </a:bodyPr>
          <a:lstStyle/>
          <a:p>
            <a:r>
              <a:rPr lang="en-GB" b="1">
                <a:hlinkClick r:id="rId2"/>
              </a:rPr>
              <a:t>https://www.cos.io/rpcb</a:t>
            </a:r>
            <a:r>
              <a:rPr lang="en-GB" b="1"/>
              <a:t> </a:t>
            </a:r>
          </a:p>
        </p:txBody>
      </p:sp>
      <p:pic>
        <p:nvPicPr>
          <p:cNvPr id="6" name="Picture 5" descr="A black background with white text&#10;&#10;Description automatically generated">
            <a:extLst>
              <a:ext uri="{FF2B5EF4-FFF2-40B4-BE49-F238E27FC236}">
                <a16:creationId xmlns:a16="http://schemas.microsoft.com/office/drawing/2014/main" id="{181BB465-49A2-110C-BD29-2996ACB47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914" y="889797"/>
            <a:ext cx="4138186" cy="1720471"/>
          </a:xfrm>
          <a:prstGeom prst="rect">
            <a:avLst/>
          </a:prstGeom>
          <a:solidFill>
            <a:srgbClr val="002060"/>
          </a:solidFill>
          <a:ln w="28575"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17096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27E455-E420-7BBB-C00D-921727FA3C8D}"/>
              </a:ext>
            </a:extLst>
          </p:cNvPr>
          <p:cNvSpPr>
            <a:spLocks noGrp="1"/>
          </p:cNvSpPr>
          <p:nvPr>
            <p:ph type="title"/>
          </p:nvPr>
        </p:nvSpPr>
        <p:spPr/>
        <p:txBody>
          <a:bodyPr/>
          <a:lstStyle/>
          <a:p>
            <a:r>
              <a:rPr lang="en-GB" b="1" dirty="0"/>
              <a:t>Results</a:t>
            </a:r>
            <a:endParaRPr lang="en-GB" dirty="0"/>
          </a:p>
        </p:txBody>
      </p:sp>
      <p:sp>
        <p:nvSpPr>
          <p:cNvPr id="3" name="Content Placeholder 2">
            <a:extLst>
              <a:ext uri="{FF2B5EF4-FFF2-40B4-BE49-F238E27FC236}">
                <a16:creationId xmlns:a16="http://schemas.microsoft.com/office/drawing/2014/main" id="{C8FC8DD8-74AD-ECB9-A8E6-F972E37B478E}"/>
              </a:ext>
            </a:extLst>
          </p:cNvPr>
          <p:cNvSpPr>
            <a:spLocks noGrp="1"/>
          </p:cNvSpPr>
          <p:nvPr>
            <p:ph idx="1"/>
          </p:nvPr>
        </p:nvSpPr>
        <p:spPr>
          <a:xfrm>
            <a:off x="512349" y="1256044"/>
            <a:ext cx="6169269" cy="4662435"/>
          </a:xfrm>
        </p:spPr>
        <p:txBody>
          <a:bodyPr>
            <a:normAutofit fontScale="77500" lnSpcReduction="20000"/>
          </a:bodyPr>
          <a:lstStyle/>
          <a:p>
            <a:pPr marL="0" indent="0">
              <a:buNone/>
            </a:pPr>
            <a:r>
              <a:rPr lang="en-GB" dirty="0"/>
              <a:t>Same direction and significant…</a:t>
            </a:r>
          </a:p>
          <a:p>
            <a:r>
              <a:rPr lang="en-GB" dirty="0"/>
              <a:t>Perfect – 80%</a:t>
            </a:r>
          </a:p>
          <a:p>
            <a:r>
              <a:rPr lang="en-GB" dirty="0"/>
              <a:t>Completely by chance – 2.5%</a:t>
            </a:r>
          </a:p>
          <a:p>
            <a:endParaRPr lang="en-GB" dirty="0"/>
          </a:p>
          <a:p>
            <a:r>
              <a:rPr lang="en-GB" dirty="0"/>
              <a:t>How many of the studies replicated?</a:t>
            </a:r>
          </a:p>
          <a:p>
            <a:endParaRPr lang="en-GB" dirty="0"/>
          </a:p>
          <a:p>
            <a:pPr marL="0" indent="0">
              <a:buNone/>
            </a:pPr>
            <a:r>
              <a:rPr lang="en-US" dirty="0"/>
              <a:t>Of ‘significant positive findings’ (97 tested)</a:t>
            </a:r>
          </a:p>
          <a:p>
            <a:endParaRPr lang="en-US" dirty="0"/>
          </a:p>
          <a:p>
            <a:pPr marL="0" indent="0" algn="ctr">
              <a:buNone/>
            </a:pPr>
            <a:r>
              <a:rPr lang="en-US" sz="3400" dirty="0"/>
              <a:t>     </a:t>
            </a:r>
            <a:r>
              <a:rPr lang="en-US" sz="3400" dirty="0">
                <a:highlight>
                  <a:srgbClr val="FFFF00"/>
                </a:highlight>
              </a:rPr>
              <a:t>42 / 97 = 43%  positive effects </a:t>
            </a:r>
            <a:br>
              <a:rPr lang="en-US" sz="3400" dirty="0">
                <a:highlight>
                  <a:srgbClr val="FFFF00"/>
                </a:highlight>
              </a:rPr>
            </a:br>
            <a:r>
              <a:rPr lang="en-US" sz="3400" dirty="0">
                <a:highlight>
                  <a:srgbClr val="FFFF00"/>
                </a:highlight>
              </a:rPr>
              <a:t>were reproduced</a:t>
            </a:r>
          </a:p>
          <a:p>
            <a:pPr marL="0" indent="0">
              <a:buNone/>
            </a:pPr>
            <a:endParaRPr lang="en-US" sz="3400" dirty="0">
              <a:highlight>
                <a:srgbClr val="FFFF00"/>
              </a:highlight>
            </a:endParaRPr>
          </a:p>
          <a:p>
            <a:pPr marL="0" indent="0" algn="ctr">
              <a:buNone/>
            </a:pPr>
            <a:r>
              <a:rPr lang="en-US" sz="3400" dirty="0">
                <a:highlight>
                  <a:srgbClr val="FFFF00"/>
                </a:highlight>
              </a:rPr>
              <a:t>Effect sizes were ~75% lower </a:t>
            </a:r>
            <a:br>
              <a:rPr lang="en-US" sz="3400" dirty="0">
                <a:highlight>
                  <a:srgbClr val="FFFF00"/>
                </a:highlight>
              </a:rPr>
            </a:br>
            <a:r>
              <a:rPr lang="en-US" sz="3400" dirty="0">
                <a:highlight>
                  <a:srgbClr val="FFFF00"/>
                </a:highlight>
              </a:rPr>
              <a:t>in the replications</a:t>
            </a:r>
          </a:p>
        </p:txBody>
      </p:sp>
      <p:sp>
        <p:nvSpPr>
          <p:cNvPr id="4" name="Content Placeholder 3">
            <a:extLst>
              <a:ext uri="{FF2B5EF4-FFF2-40B4-BE49-F238E27FC236}">
                <a16:creationId xmlns:a16="http://schemas.microsoft.com/office/drawing/2014/main" id="{F6DBE5D7-FF96-8706-C11F-A58EE4604ACB}"/>
              </a:ext>
            </a:extLst>
          </p:cNvPr>
          <p:cNvSpPr>
            <a:spLocks noGrp="1"/>
          </p:cNvSpPr>
          <p:nvPr>
            <p:ph sz="half" idx="4294967295"/>
          </p:nvPr>
        </p:nvSpPr>
        <p:spPr>
          <a:xfrm>
            <a:off x="7390179" y="2181999"/>
            <a:ext cx="4511675" cy="4351337"/>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marL="0" indent="0">
              <a:buNone/>
            </a:pPr>
            <a:endParaRPr lang="en-GB" b="1" dirty="0">
              <a:latin typeface="MV Boli" panose="02000500030200090000" pitchFamily="2" charset="0"/>
              <a:cs typeface="MV Boli" panose="02000500030200090000" pitchFamily="2" charset="0"/>
            </a:endParaRPr>
          </a:p>
          <a:p>
            <a:pPr marL="0" indent="0">
              <a:buNone/>
            </a:pPr>
            <a:r>
              <a:rPr lang="en-GB" b="1" dirty="0">
                <a:latin typeface="MV Boli" panose="02000500030200090000" pitchFamily="2" charset="0"/>
                <a:cs typeface="MV Boli" panose="02000500030200090000" pitchFamily="2" charset="0"/>
              </a:rPr>
              <a:t>Questions for you:</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does this mean?</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Why do you think basic science studies fail to replicate?</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Is it a problem for the field?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What is the harm?</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should you respond to this?</a:t>
            </a:r>
          </a:p>
          <a:p>
            <a:endParaRPr lang="en-GB" dirty="0">
              <a:latin typeface="MV Boli" panose="02000500030200090000" pitchFamily="2" charset="0"/>
              <a:cs typeface="MV Boli" panose="02000500030200090000" pitchFamily="2" charset="0"/>
            </a:endParaRPr>
          </a:p>
        </p:txBody>
      </p:sp>
      <p:sp>
        <p:nvSpPr>
          <p:cNvPr id="8" name="Rectangle 7">
            <a:extLst>
              <a:ext uri="{FF2B5EF4-FFF2-40B4-BE49-F238E27FC236}">
                <a16:creationId xmlns:a16="http://schemas.microsoft.com/office/drawing/2014/main" id="{96BAD82D-DC3C-041E-01EC-B5F92699D6E0}"/>
              </a:ext>
            </a:extLst>
          </p:cNvPr>
          <p:cNvSpPr/>
          <p:nvPr/>
        </p:nvSpPr>
        <p:spPr>
          <a:xfrm>
            <a:off x="1298259" y="3977761"/>
            <a:ext cx="4670717" cy="19407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black background with white text&#10;&#10;Description automatically generated">
            <a:extLst>
              <a:ext uri="{FF2B5EF4-FFF2-40B4-BE49-F238E27FC236}">
                <a16:creationId xmlns:a16="http://schemas.microsoft.com/office/drawing/2014/main" id="{585A9475-AD22-77E7-7A11-496D9430C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454" y="86785"/>
            <a:ext cx="4617889" cy="1919910"/>
          </a:xfrm>
          <a:prstGeom prst="rect">
            <a:avLst/>
          </a:prstGeom>
          <a:solidFill>
            <a:srgbClr val="002060"/>
          </a:solidFill>
          <a:ln w="28575"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1765D079-2DE4-B265-DFB1-A14F9F6C231D}"/>
              </a:ext>
            </a:extLst>
          </p:cNvPr>
          <p:cNvSpPr txBox="1"/>
          <p:nvPr/>
        </p:nvSpPr>
        <p:spPr>
          <a:xfrm>
            <a:off x="585618" y="6200392"/>
            <a:ext cx="6096000" cy="369332"/>
          </a:xfrm>
          <a:prstGeom prst="rect">
            <a:avLst/>
          </a:prstGeom>
          <a:noFill/>
        </p:spPr>
        <p:txBody>
          <a:bodyPr wrap="square">
            <a:spAutoFit/>
          </a:bodyPr>
          <a:lstStyle/>
          <a:p>
            <a:r>
              <a:rPr lang="en-GB" b="1">
                <a:hlinkClick r:id="rId3"/>
              </a:rPr>
              <a:t>https://www.cos.io/rpcb</a:t>
            </a:r>
            <a:r>
              <a:rPr lang="en-GB" b="1"/>
              <a:t> </a:t>
            </a:r>
          </a:p>
        </p:txBody>
      </p:sp>
    </p:spTree>
    <p:extLst>
      <p:ext uri="{BB962C8B-B14F-4D97-AF65-F5344CB8AC3E}">
        <p14:creationId xmlns:p14="http://schemas.microsoft.com/office/powerpoint/2010/main" val="191893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8565-1764-40F6-B345-10F51E70A03B}"/>
              </a:ext>
            </a:extLst>
          </p:cNvPr>
          <p:cNvSpPr>
            <a:spLocks noGrp="1"/>
          </p:cNvSpPr>
          <p:nvPr>
            <p:ph type="title"/>
          </p:nvPr>
        </p:nvSpPr>
        <p:spPr/>
        <p:txBody>
          <a:bodyPr/>
          <a:lstStyle/>
          <a:p>
            <a:r>
              <a:rPr lang="en-GB"/>
              <a:t>Causes of replication failure</a:t>
            </a:r>
          </a:p>
        </p:txBody>
      </p:sp>
      <p:sp>
        <p:nvSpPr>
          <p:cNvPr id="3" name="Content Placeholder 2">
            <a:extLst>
              <a:ext uri="{FF2B5EF4-FFF2-40B4-BE49-F238E27FC236}">
                <a16:creationId xmlns:a16="http://schemas.microsoft.com/office/drawing/2014/main" id="{F6FEEB56-8DB6-492B-A7E6-EB6CC9B1AB33}"/>
              </a:ext>
            </a:extLst>
          </p:cNvPr>
          <p:cNvSpPr>
            <a:spLocks noGrp="1"/>
          </p:cNvSpPr>
          <p:nvPr>
            <p:ph idx="1"/>
          </p:nvPr>
        </p:nvSpPr>
        <p:spPr>
          <a:xfrm>
            <a:off x="523461" y="1401775"/>
            <a:ext cx="10515600" cy="3902075"/>
          </a:xfrm>
        </p:spPr>
        <p:txBody>
          <a:bodyPr>
            <a:normAutofit fontScale="70000" lnSpcReduction="20000"/>
          </a:bodyPr>
          <a:lstStyle/>
          <a:p>
            <a:pPr marL="0" indent="0">
              <a:buNone/>
            </a:pPr>
            <a:r>
              <a:rPr lang="en-GB" dirty="0"/>
              <a:t>Underpowered studies</a:t>
            </a:r>
          </a:p>
          <a:p>
            <a:r>
              <a:rPr lang="en-GB" b="1" dirty="0"/>
              <a:t>False negatives </a:t>
            </a:r>
          </a:p>
          <a:p>
            <a:r>
              <a:rPr lang="en-GB" b="1" dirty="0"/>
              <a:t>Temptation to ‘fudge’ results</a:t>
            </a:r>
          </a:p>
          <a:p>
            <a:pPr marL="0" indent="0">
              <a:buNone/>
            </a:pPr>
            <a:r>
              <a:rPr lang="en-GB" dirty="0"/>
              <a:t>Biased analysis, poor design, analysis :</a:t>
            </a:r>
          </a:p>
          <a:p>
            <a:r>
              <a:rPr lang="en-GB" b="1" dirty="0"/>
              <a:t>False positives </a:t>
            </a:r>
          </a:p>
          <a:p>
            <a:r>
              <a:rPr lang="en-GB" b="1" dirty="0"/>
              <a:t>Questions can’t be answered</a:t>
            </a:r>
          </a:p>
          <a:p>
            <a:pPr marL="0" indent="0">
              <a:buNone/>
            </a:pPr>
            <a:r>
              <a:rPr lang="en-GB" dirty="0"/>
              <a:t>Questionable research practices</a:t>
            </a:r>
          </a:p>
          <a:p>
            <a:r>
              <a:rPr lang="en-GB" b="1" dirty="0"/>
              <a:t>False positives, suppression of negative findings </a:t>
            </a:r>
          </a:p>
          <a:p>
            <a:endParaRPr lang="en-GB" b="1" dirty="0"/>
          </a:p>
          <a:p>
            <a:pPr marL="0" indent="0">
              <a:buNone/>
            </a:pPr>
            <a:r>
              <a:rPr lang="en-GB" i="1" dirty="0"/>
              <a:t>Much of our work has suffered from this</a:t>
            </a:r>
            <a:r>
              <a:rPr lang="en-GB" dirty="0"/>
              <a:t>.</a:t>
            </a:r>
          </a:p>
          <a:p>
            <a:pPr marL="0" indent="0">
              <a:buNone/>
            </a:pPr>
            <a:r>
              <a:rPr lang="en-GB" dirty="0"/>
              <a:t>Things are improving….slowly</a:t>
            </a:r>
          </a:p>
          <a:p>
            <a:endParaRPr lang="en-GB" b="1" dirty="0"/>
          </a:p>
        </p:txBody>
      </p:sp>
      <p:sp>
        <p:nvSpPr>
          <p:cNvPr id="4" name="Rectangle 3">
            <a:extLst>
              <a:ext uri="{FF2B5EF4-FFF2-40B4-BE49-F238E27FC236}">
                <a16:creationId xmlns:a16="http://schemas.microsoft.com/office/drawing/2014/main" id="{46EE7941-495B-4894-83B2-C4B6C6A60AB1}"/>
              </a:ext>
            </a:extLst>
          </p:cNvPr>
          <p:cNvSpPr/>
          <p:nvPr/>
        </p:nvSpPr>
        <p:spPr>
          <a:xfrm>
            <a:off x="523461" y="5494322"/>
            <a:ext cx="1076445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https://acmedsci.ac.uk/policy/policy-projects/reproducibility-and-reliability-of-biomedical-research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C752BCD7-1FBD-47F2-BD7A-2FF3CB2DFB20}"/>
              </a:ext>
            </a:extLst>
          </p:cNvPr>
          <p:cNvPicPr>
            <a:picLocks noChangeAspect="1"/>
          </p:cNvPicPr>
          <p:nvPr/>
        </p:nvPicPr>
        <p:blipFill>
          <a:blip r:embed="rId4"/>
          <a:stretch>
            <a:fillRect/>
          </a:stretch>
        </p:blipFill>
        <p:spPr>
          <a:xfrm>
            <a:off x="7602410" y="511663"/>
            <a:ext cx="3436651" cy="4792187"/>
          </a:xfrm>
          <a:prstGeom prst="rect">
            <a:avLst/>
          </a:prstGeom>
        </p:spPr>
      </p:pic>
    </p:spTree>
    <p:extLst>
      <p:ext uri="{BB962C8B-B14F-4D97-AF65-F5344CB8AC3E}">
        <p14:creationId xmlns:p14="http://schemas.microsoft.com/office/powerpoint/2010/main" val="60145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E9679-2884-466D-9885-98919B424D17}"/>
              </a:ext>
            </a:extLst>
          </p:cNvPr>
          <p:cNvPicPr>
            <a:picLocks noChangeAspect="1"/>
          </p:cNvPicPr>
          <p:nvPr/>
        </p:nvPicPr>
        <p:blipFill>
          <a:blip r:embed="rId2"/>
          <a:stretch>
            <a:fillRect/>
          </a:stretch>
        </p:blipFill>
        <p:spPr>
          <a:xfrm>
            <a:off x="354227" y="235389"/>
            <a:ext cx="8826369" cy="5320713"/>
          </a:xfrm>
          <a:prstGeom prst="rect">
            <a:avLst/>
          </a:prstGeom>
        </p:spPr>
      </p:pic>
      <p:sp>
        <p:nvSpPr>
          <p:cNvPr id="6" name="TextBox 5">
            <a:extLst>
              <a:ext uri="{FF2B5EF4-FFF2-40B4-BE49-F238E27FC236}">
                <a16:creationId xmlns:a16="http://schemas.microsoft.com/office/drawing/2014/main" id="{48D6FD00-3AC8-4D91-BCF6-A345D8440CB0}"/>
              </a:ext>
            </a:extLst>
          </p:cNvPr>
          <p:cNvSpPr txBox="1"/>
          <p:nvPr/>
        </p:nvSpPr>
        <p:spPr>
          <a:xfrm>
            <a:off x="354227" y="5633629"/>
            <a:ext cx="1086364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https://acmedsci.ac.uk/policy/policy-projects/reproducibility-and-reliability-of-biomedical-research</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092432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9785-7B8D-4EE0-1C34-980A12D39B90}"/>
              </a:ext>
            </a:extLst>
          </p:cNvPr>
          <p:cNvSpPr>
            <a:spLocks noGrp="1"/>
          </p:cNvSpPr>
          <p:nvPr>
            <p:ph type="title"/>
          </p:nvPr>
        </p:nvSpPr>
        <p:spPr/>
        <p:txBody>
          <a:bodyPr/>
          <a:lstStyle/>
          <a:p>
            <a:r>
              <a:rPr lang="en-GB"/>
              <a:t>Can we do better?</a:t>
            </a:r>
          </a:p>
        </p:txBody>
      </p:sp>
      <p:sp>
        <p:nvSpPr>
          <p:cNvPr id="3" name="Content Placeholder 2">
            <a:extLst>
              <a:ext uri="{FF2B5EF4-FFF2-40B4-BE49-F238E27FC236}">
                <a16:creationId xmlns:a16="http://schemas.microsoft.com/office/drawing/2014/main" id="{C90BCD07-ED64-B47A-37D1-84F6ACB58991}"/>
              </a:ext>
            </a:extLst>
          </p:cNvPr>
          <p:cNvSpPr>
            <a:spLocks noGrp="1"/>
          </p:cNvSpPr>
          <p:nvPr>
            <p:ph idx="1"/>
          </p:nvPr>
        </p:nvSpPr>
        <p:spPr>
          <a:xfrm>
            <a:off x="603974" y="1514475"/>
            <a:ext cx="6301154" cy="3902075"/>
          </a:xfrm>
        </p:spPr>
        <p:txBody>
          <a:bodyPr>
            <a:normAutofit lnSpcReduction="10000"/>
          </a:bodyPr>
          <a:lstStyle/>
          <a:p>
            <a:pPr marL="0" indent="0">
              <a:buNone/>
            </a:pPr>
            <a:r>
              <a:rPr lang="en-GB" sz="2400" dirty="0"/>
              <a:t>Medical research, led by clinical trials of pharmaceuticals, had a renaissance in the late 1990s.</a:t>
            </a:r>
          </a:p>
          <a:p>
            <a:endParaRPr lang="en-GB" sz="2400" dirty="0"/>
          </a:p>
          <a:p>
            <a:pPr marL="0" indent="0">
              <a:buNone/>
            </a:pPr>
            <a:r>
              <a:rPr lang="en-GB" sz="2400" dirty="0"/>
              <a:t>This is beginning to happen now in other fields including ours</a:t>
            </a:r>
          </a:p>
          <a:p>
            <a:endParaRPr lang="en-GB" sz="2400" dirty="0"/>
          </a:p>
          <a:p>
            <a:pPr>
              <a:buFont typeface="Wingdings" panose="05000000000000000000" pitchFamily="2" charset="2"/>
              <a:buChar char="ü"/>
            </a:pPr>
            <a:r>
              <a:rPr lang="en-GB" sz="2400" dirty="0"/>
              <a:t>Better study design</a:t>
            </a:r>
          </a:p>
          <a:p>
            <a:pPr>
              <a:buFont typeface="Wingdings" panose="05000000000000000000" pitchFamily="2" charset="2"/>
              <a:buChar char="ü"/>
            </a:pPr>
            <a:r>
              <a:rPr lang="en-GB" sz="2400" dirty="0"/>
              <a:t>Better study analysis</a:t>
            </a:r>
          </a:p>
          <a:p>
            <a:pPr>
              <a:buFont typeface="Wingdings" panose="05000000000000000000" pitchFamily="2" charset="2"/>
              <a:buChar char="ü"/>
            </a:pPr>
            <a:r>
              <a:rPr lang="en-GB" sz="2400" dirty="0"/>
              <a:t>Better reporting</a:t>
            </a:r>
          </a:p>
        </p:txBody>
      </p:sp>
      <p:pic>
        <p:nvPicPr>
          <p:cNvPr id="4" name="Content Placeholder 4" descr="A close up of text on a white background&#10;&#10;Description automatically generated">
            <a:extLst>
              <a:ext uri="{FF2B5EF4-FFF2-40B4-BE49-F238E27FC236}">
                <a16:creationId xmlns:a16="http://schemas.microsoft.com/office/drawing/2014/main" id="{805560FD-D6E4-4EC0-3B5B-3B71610E0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176" y="85962"/>
            <a:ext cx="3755134" cy="3831448"/>
          </a:xfrm>
          <a:prstGeom prst="rect">
            <a:avLst/>
          </a:prstGeom>
        </p:spPr>
      </p:pic>
      <p:pic>
        <p:nvPicPr>
          <p:cNvPr id="6" name="Picture 5" descr="A person with a beard&#10;&#10;Description automatically generated">
            <a:extLst>
              <a:ext uri="{FF2B5EF4-FFF2-40B4-BE49-F238E27FC236}">
                <a16:creationId xmlns:a16="http://schemas.microsoft.com/office/drawing/2014/main" id="{C043BAA0-D611-DA78-54EB-2C067AFE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080" y="3854423"/>
            <a:ext cx="5516266" cy="2758133"/>
          </a:xfrm>
          <a:prstGeom prst="rect">
            <a:avLst/>
          </a:prstGeom>
        </p:spPr>
      </p:pic>
      <p:sp>
        <p:nvSpPr>
          <p:cNvPr id="8" name="TextBox 7">
            <a:extLst>
              <a:ext uri="{FF2B5EF4-FFF2-40B4-BE49-F238E27FC236}">
                <a16:creationId xmlns:a16="http://schemas.microsoft.com/office/drawing/2014/main" id="{196CDCEF-0C84-0200-8B77-458953725F61}"/>
              </a:ext>
            </a:extLst>
          </p:cNvPr>
          <p:cNvSpPr txBox="1"/>
          <p:nvPr/>
        </p:nvSpPr>
        <p:spPr>
          <a:xfrm>
            <a:off x="5928454" y="6243224"/>
            <a:ext cx="6097604" cy="369332"/>
          </a:xfrm>
          <a:prstGeom prst="rect">
            <a:avLst/>
          </a:prstGeom>
          <a:noFill/>
        </p:spPr>
        <p:txBody>
          <a:bodyPr wrap="square">
            <a:spAutoFit/>
          </a:bodyPr>
          <a:lstStyle/>
          <a:p>
            <a:r>
              <a:rPr lang="en-GB">
                <a:solidFill>
                  <a:schemeClr val="bg1"/>
                </a:solidFill>
              </a:rPr>
              <a:t>Doug Altman (1948-2018)</a:t>
            </a:r>
          </a:p>
        </p:txBody>
      </p:sp>
    </p:spTree>
    <p:extLst>
      <p:ext uri="{BB962C8B-B14F-4D97-AF65-F5344CB8AC3E}">
        <p14:creationId xmlns:p14="http://schemas.microsoft.com/office/powerpoint/2010/main" val="2466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7556F-4FA0-F1A8-A31F-B937BBAB5352}"/>
              </a:ext>
            </a:extLst>
          </p:cNvPr>
          <p:cNvSpPr>
            <a:spLocks noGrp="1"/>
          </p:cNvSpPr>
          <p:nvPr>
            <p:ph type="ctrTitle"/>
          </p:nvPr>
        </p:nvSpPr>
        <p:spPr>
          <a:xfrm>
            <a:off x="1524000" y="2285999"/>
            <a:ext cx="9144000" cy="1223963"/>
          </a:xfrm>
        </p:spPr>
        <p:txBody>
          <a:bodyPr/>
          <a:lstStyle/>
          <a:p>
            <a:r>
              <a:rPr lang="en-GB" dirty="0"/>
              <a:t>Why experimental design?</a:t>
            </a:r>
          </a:p>
        </p:txBody>
      </p:sp>
    </p:spTree>
    <p:extLst>
      <p:ext uri="{BB962C8B-B14F-4D97-AF65-F5344CB8AC3E}">
        <p14:creationId xmlns:p14="http://schemas.microsoft.com/office/powerpoint/2010/main" val="51771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F70122-73B9-1B7D-5C82-1AA5DA4476D8}"/>
              </a:ext>
            </a:extLst>
          </p:cNvPr>
          <p:cNvSpPr>
            <a:spLocks noGrp="1"/>
          </p:cNvSpPr>
          <p:nvPr>
            <p:ph type="title"/>
          </p:nvPr>
        </p:nvSpPr>
        <p:spPr/>
        <p:txBody>
          <a:bodyPr/>
          <a:lstStyle/>
          <a:p>
            <a:r>
              <a:rPr lang="en-GB" dirty="0"/>
              <a:t>Why do we do what we do?</a:t>
            </a:r>
          </a:p>
        </p:txBody>
      </p:sp>
      <p:sp>
        <p:nvSpPr>
          <p:cNvPr id="5" name="Content Placeholder 4">
            <a:extLst>
              <a:ext uri="{FF2B5EF4-FFF2-40B4-BE49-F238E27FC236}">
                <a16:creationId xmlns:a16="http://schemas.microsoft.com/office/drawing/2014/main" id="{A2F3692E-8722-B008-176D-9428836351B0}"/>
              </a:ext>
            </a:extLst>
          </p:cNvPr>
          <p:cNvSpPr>
            <a:spLocks noGrp="1"/>
          </p:cNvSpPr>
          <p:nvPr>
            <p:ph idx="1"/>
          </p:nvPr>
        </p:nvSpPr>
        <p:spPr>
          <a:xfrm>
            <a:off x="838200" y="1605817"/>
            <a:ext cx="10515600" cy="3902075"/>
          </a:xfrm>
        </p:spPr>
        <p:txBody>
          <a:bodyPr/>
          <a:lstStyle/>
          <a:p>
            <a:endParaRPr lang="en-GB" dirty="0"/>
          </a:p>
          <a:p>
            <a:r>
              <a:rPr lang="en-GB" dirty="0"/>
              <a:t>Why are we doing science?</a:t>
            </a:r>
          </a:p>
          <a:p>
            <a:endParaRPr lang="en-GB" dirty="0"/>
          </a:p>
          <a:p>
            <a:r>
              <a:rPr lang="en-GB" dirty="0"/>
              <a:t>What is our job as scientists or students?</a:t>
            </a:r>
          </a:p>
          <a:p>
            <a:endParaRPr lang="en-GB" dirty="0"/>
          </a:p>
          <a:p>
            <a:r>
              <a:rPr lang="en-GB" dirty="0"/>
              <a:t>How do we achieve this?</a:t>
            </a:r>
          </a:p>
          <a:p>
            <a:pPr marL="0" indent="0">
              <a:buNone/>
            </a:pPr>
            <a:endParaRPr lang="en-GB" dirty="0"/>
          </a:p>
        </p:txBody>
      </p:sp>
    </p:spTree>
    <p:extLst>
      <p:ext uri="{BB962C8B-B14F-4D97-AF65-F5344CB8AC3E}">
        <p14:creationId xmlns:p14="http://schemas.microsoft.com/office/powerpoint/2010/main" val="3787829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F48-713E-351B-3500-549DA32E51C6}"/>
              </a:ext>
            </a:extLst>
          </p:cNvPr>
          <p:cNvSpPr>
            <a:spLocks noGrp="1"/>
          </p:cNvSpPr>
          <p:nvPr>
            <p:ph type="title"/>
          </p:nvPr>
        </p:nvSpPr>
        <p:spPr/>
        <p:txBody>
          <a:bodyPr/>
          <a:lstStyle/>
          <a:p>
            <a:r>
              <a:rPr lang="en-GB" dirty="0"/>
              <a:t>Experiments and observational studies</a:t>
            </a:r>
          </a:p>
        </p:txBody>
      </p:sp>
      <p:sp>
        <p:nvSpPr>
          <p:cNvPr id="3" name="Content Placeholder 2">
            <a:extLst>
              <a:ext uri="{FF2B5EF4-FFF2-40B4-BE49-F238E27FC236}">
                <a16:creationId xmlns:a16="http://schemas.microsoft.com/office/drawing/2014/main" id="{9DF31A62-C684-5C4F-700B-22B6BCFFEDD1}"/>
              </a:ext>
            </a:extLst>
          </p:cNvPr>
          <p:cNvSpPr>
            <a:spLocks noGrp="1"/>
          </p:cNvSpPr>
          <p:nvPr>
            <p:ph idx="1"/>
          </p:nvPr>
        </p:nvSpPr>
        <p:spPr>
          <a:xfrm>
            <a:off x="627185" y="1514475"/>
            <a:ext cx="10515600" cy="3902075"/>
          </a:xfrm>
        </p:spPr>
        <p:txBody>
          <a:bodyPr>
            <a:normAutofit lnSpcReduction="10000"/>
          </a:bodyPr>
          <a:lstStyle/>
          <a:p>
            <a:r>
              <a:rPr lang="en-GB" dirty="0"/>
              <a:t>What is the goal of a research study?</a:t>
            </a:r>
          </a:p>
          <a:p>
            <a:endParaRPr lang="en-GB" dirty="0"/>
          </a:p>
          <a:p>
            <a:r>
              <a:rPr lang="en-GB" dirty="0"/>
              <a:t>Learn something?</a:t>
            </a:r>
          </a:p>
          <a:p>
            <a:endParaRPr lang="en-GB" dirty="0"/>
          </a:p>
          <a:p>
            <a:r>
              <a:rPr lang="en-GB" dirty="0"/>
              <a:t>What would success or failure look like?</a:t>
            </a:r>
          </a:p>
          <a:p>
            <a:endParaRPr lang="en-GB" dirty="0"/>
          </a:p>
          <a:p>
            <a:pPr marL="0" indent="0">
              <a:buNone/>
            </a:pPr>
            <a:r>
              <a:rPr lang="en-GB" b="1" dirty="0"/>
              <a:t>Success</a:t>
            </a:r>
            <a:r>
              <a:rPr lang="en-GB" dirty="0"/>
              <a:t> – generate useful and correct knowledge</a:t>
            </a:r>
          </a:p>
          <a:p>
            <a:pPr marL="0" indent="0">
              <a:buNone/>
            </a:pPr>
            <a:r>
              <a:rPr lang="en-GB" b="1" dirty="0"/>
              <a:t>Failure </a:t>
            </a:r>
            <a:r>
              <a:rPr lang="en-GB" dirty="0"/>
              <a:t>– learn nothing, be mislead, cause some other problem!</a:t>
            </a:r>
          </a:p>
        </p:txBody>
      </p:sp>
    </p:spTree>
    <p:extLst>
      <p:ext uri="{BB962C8B-B14F-4D97-AF65-F5344CB8AC3E}">
        <p14:creationId xmlns:p14="http://schemas.microsoft.com/office/powerpoint/2010/main" val="31635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541E-A685-4C61-D48E-20A0892DDDE3}"/>
              </a:ext>
            </a:extLst>
          </p:cNvPr>
          <p:cNvSpPr>
            <a:spLocks noGrp="1"/>
          </p:cNvSpPr>
          <p:nvPr>
            <p:ph type="title"/>
          </p:nvPr>
        </p:nvSpPr>
        <p:spPr/>
        <p:txBody>
          <a:bodyPr/>
          <a:lstStyle/>
          <a:p>
            <a:r>
              <a:rPr lang="en-GB" dirty="0"/>
              <a:t>Our simple motivating example</a:t>
            </a:r>
          </a:p>
        </p:txBody>
      </p:sp>
      <p:sp>
        <p:nvSpPr>
          <p:cNvPr id="3" name="Content Placeholder 2">
            <a:extLst>
              <a:ext uri="{FF2B5EF4-FFF2-40B4-BE49-F238E27FC236}">
                <a16:creationId xmlns:a16="http://schemas.microsoft.com/office/drawing/2014/main" id="{E8FC49CC-56EF-F9D1-D3E8-01A2A8D6A979}"/>
              </a:ext>
            </a:extLst>
          </p:cNvPr>
          <p:cNvSpPr>
            <a:spLocks noGrp="1"/>
          </p:cNvSpPr>
          <p:nvPr>
            <p:ph idx="1"/>
          </p:nvPr>
        </p:nvSpPr>
        <p:spPr>
          <a:xfrm>
            <a:off x="527958" y="1443343"/>
            <a:ext cx="7618515" cy="4218903"/>
          </a:xfrm>
        </p:spPr>
        <p:txBody>
          <a:bodyPr>
            <a:normAutofit/>
          </a:bodyPr>
          <a:lstStyle/>
          <a:p>
            <a:pPr marL="0" indent="0">
              <a:buNone/>
            </a:pPr>
            <a:r>
              <a:rPr lang="en-GB" sz="2400" b="1" dirty="0"/>
              <a:t>A simple experiment:</a:t>
            </a:r>
          </a:p>
          <a:p>
            <a:pPr marL="0" indent="0">
              <a:buNone/>
            </a:pPr>
            <a:r>
              <a:rPr lang="en-GB" sz="2400" dirty="0"/>
              <a:t>We want to know whether our candidate dietary supplement is good for gut health</a:t>
            </a:r>
          </a:p>
          <a:p>
            <a:pPr marL="0" indent="0">
              <a:buNone/>
            </a:pPr>
            <a:endParaRPr lang="en-GB" sz="2400" dirty="0"/>
          </a:p>
          <a:p>
            <a:pPr marL="0" indent="0">
              <a:buNone/>
            </a:pPr>
            <a:r>
              <a:rPr lang="en-GB" sz="2400" b="1" dirty="0"/>
              <a:t>Design plan</a:t>
            </a:r>
          </a:p>
          <a:p>
            <a:r>
              <a:rPr lang="en-GB" sz="2400" dirty="0"/>
              <a:t>Two litters of mice, one treated and one control.  </a:t>
            </a:r>
          </a:p>
          <a:p>
            <a:r>
              <a:rPr lang="en-GB" sz="2400" dirty="0"/>
              <a:t>First litter – placed in cage A, treated with usual diet</a:t>
            </a:r>
          </a:p>
          <a:p>
            <a:r>
              <a:rPr lang="en-GB" sz="2400" dirty="0"/>
              <a:t>Second litter – placed in cage B, treated with supplement</a:t>
            </a:r>
          </a:p>
          <a:p>
            <a:endParaRPr lang="en-GB" sz="2400" dirty="0"/>
          </a:p>
          <a:p>
            <a:endParaRPr lang="en-GB" sz="2400" dirty="0"/>
          </a:p>
          <a:p>
            <a:pPr marL="0" indent="0">
              <a:buNone/>
            </a:pPr>
            <a:endParaRPr lang="en-GB" sz="2400" dirty="0"/>
          </a:p>
        </p:txBody>
      </p:sp>
      <p:pic>
        <p:nvPicPr>
          <p:cNvPr id="5" name="Graphic 4" descr="Rat with solid fill">
            <a:extLst>
              <a:ext uri="{FF2B5EF4-FFF2-40B4-BE49-F238E27FC236}">
                <a16:creationId xmlns:a16="http://schemas.microsoft.com/office/drawing/2014/main" id="{44256060-057E-D4BA-BE19-CD94B09FB9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7941" y="970042"/>
            <a:ext cx="914400" cy="914400"/>
          </a:xfrm>
          <a:prstGeom prst="rect">
            <a:avLst/>
          </a:prstGeom>
        </p:spPr>
      </p:pic>
      <p:pic>
        <p:nvPicPr>
          <p:cNvPr id="7" name="Graphic 6" descr="Rat outline">
            <a:extLst>
              <a:ext uri="{FF2B5EF4-FFF2-40B4-BE49-F238E27FC236}">
                <a16:creationId xmlns:a16="http://schemas.microsoft.com/office/drawing/2014/main" id="{57A9AF28-925A-C218-FE51-FAAD7AEED3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941" y="3811741"/>
            <a:ext cx="914400" cy="914400"/>
          </a:xfrm>
          <a:prstGeom prst="rect">
            <a:avLst/>
          </a:prstGeom>
        </p:spPr>
      </p:pic>
      <p:pic>
        <p:nvPicPr>
          <p:cNvPr id="8" name="Graphic 7" descr="Rat outline">
            <a:extLst>
              <a:ext uri="{FF2B5EF4-FFF2-40B4-BE49-F238E27FC236}">
                <a16:creationId xmlns:a16="http://schemas.microsoft.com/office/drawing/2014/main" id="{E9A7AAE3-0928-424A-1015-E7E55C5243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948" y="3824348"/>
            <a:ext cx="914400" cy="914400"/>
          </a:xfrm>
          <a:prstGeom prst="rect">
            <a:avLst/>
          </a:prstGeom>
        </p:spPr>
      </p:pic>
      <p:pic>
        <p:nvPicPr>
          <p:cNvPr id="9" name="Graphic 8" descr="Rat with solid fill">
            <a:extLst>
              <a:ext uri="{FF2B5EF4-FFF2-40B4-BE49-F238E27FC236}">
                <a16:creationId xmlns:a16="http://schemas.microsoft.com/office/drawing/2014/main" id="{017CB41B-A037-756D-9A56-C4D788E976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7449" y="991608"/>
            <a:ext cx="914400" cy="914400"/>
          </a:xfrm>
          <a:prstGeom prst="rect">
            <a:avLst/>
          </a:prstGeom>
        </p:spPr>
      </p:pic>
      <p:pic>
        <p:nvPicPr>
          <p:cNvPr id="10" name="Graphic 9" descr="Rat outline">
            <a:extLst>
              <a:ext uri="{FF2B5EF4-FFF2-40B4-BE49-F238E27FC236}">
                <a16:creationId xmlns:a16="http://schemas.microsoft.com/office/drawing/2014/main" id="{25908B43-5A7F-331F-5031-F078F4E3D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941" y="4512385"/>
            <a:ext cx="914400" cy="914400"/>
          </a:xfrm>
          <a:prstGeom prst="rect">
            <a:avLst/>
          </a:prstGeom>
        </p:spPr>
      </p:pic>
      <p:pic>
        <p:nvPicPr>
          <p:cNvPr id="11" name="Graphic 10" descr="Rat outline">
            <a:extLst>
              <a:ext uri="{FF2B5EF4-FFF2-40B4-BE49-F238E27FC236}">
                <a16:creationId xmlns:a16="http://schemas.microsoft.com/office/drawing/2014/main" id="{A81C46EA-1827-E7B7-D038-23AE2F07BC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948" y="4512385"/>
            <a:ext cx="914400" cy="914400"/>
          </a:xfrm>
          <a:prstGeom prst="rect">
            <a:avLst/>
          </a:prstGeom>
        </p:spPr>
      </p:pic>
      <p:pic>
        <p:nvPicPr>
          <p:cNvPr id="12" name="Graphic 11" descr="Rat with solid fill">
            <a:extLst>
              <a:ext uri="{FF2B5EF4-FFF2-40B4-BE49-F238E27FC236}">
                <a16:creationId xmlns:a16="http://schemas.microsoft.com/office/drawing/2014/main" id="{68F6F1E4-0EF1-2F56-20D5-491665B655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7941" y="1607662"/>
            <a:ext cx="914400" cy="914400"/>
          </a:xfrm>
          <a:prstGeom prst="rect">
            <a:avLst/>
          </a:prstGeom>
        </p:spPr>
      </p:pic>
      <p:pic>
        <p:nvPicPr>
          <p:cNvPr id="13" name="Graphic 12" descr="Rat with solid fill">
            <a:extLst>
              <a:ext uri="{FF2B5EF4-FFF2-40B4-BE49-F238E27FC236}">
                <a16:creationId xmlns:a16="http://schemas.microsoft.com/office/drawing/2014/main" id="{167E5A44-4871-E6BD-2767-8BA7D53F62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7449" y="1583707"/>
            <a:ext cx="914400" cy="914400"/>
          </a:xfrm>
          <a:prstGeom prst="rect">
            <a:avLst/>
          </a:prstGeom>
        </p:spPr>
      </p:pic>
      <p:sp>
        <p:nvSpPr>
          <p:cNvPr id="14" name="Rectangle: Rounded Corners 13">
            <a:extLst>
              <a:ext uri="{FF2B5EF4-FFF2-40B4-BE49-F238E27FC236}">
                <a16:creationId xmlns:a16="http://schemas.microsoft.com/office/drawing/2014/main" id="{0D544F5D-6BD3-9130-7C9D-9C7DD224F107}"/>
              </a:ext>
            </a:extLst>
          </p:cNvPr>
          <p:cNvSpPr/>
          <p:nvPr/>
        </p:nvSpPr>
        <p:spPr>
          <a:xfrm>
            <a:off x="8925334" y="910678"/>
            <a:ext cx="2179122" cy="22403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BE6F6A43-D061-2411-B367-2402708B14E7}"/>
              </a:ext>
            </a:extLst>
          </p:cNvPr>
          <p:cNvSpPr/>
          <p:nvPr/>
        </p:nvSpPr>
        <p:spPr>
          <a:xfrm>
            <a:off x="8925334" y="3783192"/>
            <a:ext cx="2179122" cy="17702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descr="Rat with solid fill">
            <a:extLst>
              <a:ext uri="{FF2B5EF4-FFF2-40B4-BE49-F238E27FC236}">
                <a16:creationId xmlns:a16="http://schemas.microsoft.com/office/drawing/2014/main" id="{2723EA0B-AB3C-72F9-0BE2-B70FAB66CF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15141" y="2142317"/>
            <a:ext cx="914400" cy="914400"/>
          </a:xfrm>
          <a:prstGeom prst="rect">
            <a:avLst/>
          </a:prstGeom>
        </p:spPr>
      </p:pic>
      <p:sp>
        <p:nvSpPr>
          <p:cNvPr id="20" name="TextBox 19">
            <a:extLst>
              <a:ext uri="{FF2B5EF4-FFF2-40B4-BE49-F238E27FC236}">
                <a16:creationId xmlns:a16="http://schemas.microsoft.com/office/drawing/2014/main" id="{E4CBFDE1-7F73-E40B-DF77-7B4C37E69556}"/>
              </a:ext>
            </a:extLst>
          </p:cNvPr>
          <p:cNvSpPr txBox="1"/>
          <p:nvPr/>
        </p:nvSpPr>
        <p:spPr>
          <a:xfrm>
            <a:off x="8970857" y="520768"/>
            <a:ext cx="2173183" cy="369332"/>
          </a:xfrm>
          <a:prstGeom prst="rect">
            <a:avLst/>
          </a:prstGeom>
          <a:noFill/>
        </p:spPr>
        <p:txBody>
          <a:bodyPr wrap="square">
            <a:spAutoFit/>
          </a:bodyPr>
          <a:lstStyle/>
          <a:p>
            <a:r>
              <a:rPr lang="en-GB" dirty="0"/>
              <a:t>Cage A (usual diet)</a:t>
            </a:r>
          </a:p>
        </p:txBody>
      </p:sp>
      <p:sp>
        <p:nvSpPr>
          <p:cNvPr id="21" name="TextBox 20">
            <a:extLst>
              <a:ext uri="{FF2B5EF4-FFF2-40B4-BE49-F238E27FC236}">
                <a16:creationId xmlns:a16="http://schemas.microsoft.com/office/drawing/2014/main" id="{5AE9D052-B50A-7EA9-881A-785035F3D93C}"/>
              </a:ext>
            </a:extLst>
          </p:cNvPr>
          <p:cNvSpPr txBox="1"/>
          <p:nvPr/>
        </p:nvSpPr>
        <p:spPr>
          <a:xfrm>
            <a:off x="8596784" y="3395008"/>
            <a:ext cx="2836221" cy="369332"/>
          </a:xfrm>
          <a:prstGeom prst="rect">
            <a:avLst/>
          </a:prstGeom>
          <a:noFill/>
        </p:spPr>
        <p:txBody>
          <a:bodyPr wrap="square">
            <a:spAutoFit/>
          </a:bodyPr>
          <a:lstStyle/>
          <a:p>
            <a:r>
              <a:rPr lang="en-GB" dirty="0"/>
              <a:t>Cage B (plus supplement)</a:t>
            </a:r>
          </a:p>
        </p:txBody>
      </p:sp>
    </p:spTree>
    <p:extLst>
      <p:ext uri="{BB962C8B-B14F-4D97-AF65-F5344CB8AC3E}">
        <p14:creationId xmlns:p14="http://schemas.microsoft.com/office/powerpoint/2010/main" val="29108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5" grpId="0" animBg="1"/>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0CB19-F26F-DD74-BF5D-B3B50AA94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8B492-C160-BBA4-2534-B274DDA35DA6}"/>
              </a:ext>
            </a:extLst>
          </p:cNvPr>
          <p:cNvSpPr>
            <a:spLocks noGrp="1"/>
          </p:cNvSpPr>
          <p:nvPr>
            <p:ph type="title"/>
          </p:nvPr>
        </p:nvSpPr>
        <p:spPr/>
        <p:txBody>
          <a:bodyPr/>
          <a:lstStyle/>
          <a:p>
            <a:r>
              <a:rPr lang="en-GB" dirty="0"/>
              <a:t>Our simple motivating example</a:t>
            </a:r>
          </a:p>
        </p:txBody>
      </p:sp>
      <p:sp>
        <p:nvSpPr>
          <p:cNvPr id="3" name="Content Placeholder 2">
            <a:extLst>
              <a:ext uri="{FF2B5EF4-FFF2-40B4-BE49-F238E27FC236}">
                <a16:creationId xmlns:a16="http://schemas.microsoft.com/office/drawing/2014/main" id="{9AC1CEB4-00F8-2A3B-5D02-127E49C7A478}"/>
              </a:ext>
            </a:extLst>
          </p:cNvPr>
          <p:cNvSpPr>
            <a:spLocks noGrp="1"/>
          </p:cNvSpPr>
          <p:nvPr>
            <p:ph idx="1"/>
          </p:nvPr>
        </p:nvSpPr>
        <p:spPr>
          <a:xfrm>
            <a:off x="767861" y="1619299"/>
            <a:ext cx="10255181" cy="3902075"/>
          </a:xfrm>
        </p:spPr>
        <p:txBody>
          <a:bodyPr>
            <a:normAutofit fontScale="70000" lnSpcReduction="20000"/>
          </a:bodyPr>
          <a:lstStyle/>
          <a:p>
            <a:pPr marL="0" indent="0">
              <a:buNone/>
            </a:pPr>
            <a:r>
              <a:rPr lang="en-GB" b="1" dirty="0"/>
              <a:t>Analysis plan</a:t>
            </a:r>
          </a:p>
          <a:p>
            <a:pPr marL="0" indent="0">
              <a:buNone/>
            </a:pPr>
            <a:endParaRPr lang="en-GB" b="1" dirty="0"/>
          </a:p>
          <a:p>
            <a:pPr marL="0" indent="0">
              <a:buNone/>
            </a:pPr>
            <a:r>
              <a:rPr lang="en-GB" dirty="0"/>
              <a:t>Collect </a:t>
            </a:r>
            <a:r>
              <a:rPr lang="en-GB" dirty="0" err="1"/>
              <a:t>fecal</a:t>
            </a:r>
            <a:r>
              <a:rPr lang="en-GB" dirty="0"/>
              <a:t> samples from each cage/mouse?</a:t>
            </a:r>
          </a:p>
          <a:p>
            <a:pPr marL="0" indent="0">
              <a:buNone/>
            </a:pPr>
            <a:endParaRPr lang="en-GB" dirty="0"/>
          </a:p>
          <a:p>
            <a:pPr marL="0" indent="0">
              <a:buNone/>
            </a:pPr>
            <a:r>
              <a:rPr lang="en-GB" dirty="0"/>
              <a:t>16S sequencing on the results</a:t>
            </a:r>
          </a:p>
          <a:p>
            <a:pPr marL="0" indent="0">
              <a:buNone/>
            </a:pPr>
            <a:endParaRPr lang="en-GB" dirty="0"/>
          </a:p>
          <a:p>
            <a:pPr marL="0" indent="0">
              <a:buNone/>
            </a:pPr>
            <a:r>
              <a:rPr lang="en-GB" dirty="0"/>
              <a:t>Measure the microbial richness in each sample</a:t>
            </a:r>
          </a:p>
          <a:p>
            <a:pPr marL="0" indent="0">
              <a:buNone/>
            </a:pPr>
            <a:endParaRPr lang="en-GB" dirty="0"/>
          </a:p>
          <a:p>
            <a:pPr marL="0" indent="0">
              <a:buNone/>
            </a:pPr>
            <a:r>
              <a:rPr lang="en-GB" dirty="0"/>
              <a:t>Check if dietary intervention group has a higher richness</a:t>
            </a:r>
          </a:p>
          <a:p>
            <a:pPr marL="0" indent="0">
              <a:buNone/>
            </a:pPr>
            <a:endParaRPr lang="en-GB" dirty="0"/>
          </a:p>
          <a:p>
            <a:pPr marL="0" indent="0">
              <a:buNone/>
            </a:pPr>
            <a:r>
              <a:rPr lang="en-GB" dirty="0"/>
              <a:t>If so, conclude our supplement is beneficial for gut health</a:t>
            </a:r>
          </a:p>
        </p:txBody>
      </p:sp>
      <p:pic>
        <p:nvPicPr>
          <p:cNvPr id="4" name="Graphic 3" descr="Rat with solid fill">
            <a:extLst>
              <a:ext uri="{FF2B5EF4-FFF2-40B4-BE49-F238E27FC236}">
                <a16:creationId xmlns:a16="http://schemas.microsoft.com/office/drawing/2014/main" id="{A0D8BA62-410D-9D8F-2F59-13A274F7A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311" y="1070580"/>
            <a:ext cx="914400" cy="914400"/>
          </a:xfrm>
          <a:prstGeom prst="rect">
            <a:avLst/>
          </a:prstGeom>
        </p:spPr>
      </p:pic>
      <p:pic>
        <p:nvPicPr>
          <p:cNvPr id="6" name="Graphic 5" descr="Rat outline">
            <a:extLst>
              <a:ext uri="{FF2B5EF4-FFF2-40B4-BE49-F238E27FC236}">
                <a16:creationId xmlns:a16="http://schemas.microsoft.com/office/drawing/2014/main" id="{93CB62DA-1A8B-17DB-985A-6259F75673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7895" y="3851636"/>
            <a:ext cx="914400" cy="914400"/>
          </a:xfrm>
          <a:prstGeom prst="rect">
            <a:avLst/>
          </a:prstGeom>
        </p:spPr>
      </p:pic>
      <p:pic>
        <p:nvPicPr>
          <p:cNvPr id="16" name="Graphic 15" descr="Rat outline">
            <a:extLst>
              <a:ext uri="{FF2B5EF4-FFF2-40B4-BE49-F238E27FC236}">
                <a16:creationId xmlns:a16="http://schemas.microsoft.com/office/drawing/2014/main" id="{3B9FD359-3EB2-4897-4DB8-9385BD784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4902" y="3864243"/>
            <a:ext cx="914400" cy="914400"/>
          </a:xfrm>
          <a:prstGeom prst="rect">
            <a:avLst/>
          </a:prstGeom>
        </p:spPr>
      </p:pic>
      <p:pic>
        <p:nvPicPr>
          <p:cNvPr id="17" name="Graphic 16" descr="Rat with solid fill">
            <a:extLst>
              <a:ext uri="{FF2B5EF4-FFF2-40B4-BE49-F238E27FC236}">
                <a16:creationId xmlns:a16="http://schemas.microsoft.com/office/drawing/2014/main" id="{1A070E35-748D-6581-B0B5-DBA49F335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7819" y="1092146"/>
            <a:ext cx="914400" cy="914400"/>
          </a:xfrm>
          <a:prstGeom prst="rect">
            <a:avLst/>
          </a:prstGeom>
        </p:spPr>
      </p:pic>
      <p:pic>
        <p:nvPicPr>
          <p:cNvPr id="18" name="Graphic 17" descr="Rat outline">
            <a:extLst>
              <a:ext uri="{FF2B5EF4-FFF2-40B4-BE49-F238E27FC236}">
                <a16:creationId xmlns:a16="http://schemas.microsoft.com/office/drawing/2014/main" id="{C40D3683-7D16-76FC-61A1-54551DA88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7895" y="4552280"/>
            <a:ext cx="914400" cy="914400"/>
          </a:xfrm>
          <a:prstGeom prst="rect">
            <a:avLst/>
          </a:prstGeom>
        </p:spPr>
      </p:pic>
      <p:pic>
        <p:nvPicPr>
          <p:cNvPr id="19" name="Graphic 18" descr="Rat outline">
            <a:extLst>
              <a:ext uri="{FF2B5EF4-FFF2-40B4-BE49-F238E27FC236}">
                <a16:creationId xmlns:a16="http://schemas.microsoft.com/office/drawing/2014/main" id="{854E15F2-7497-969D-B5AE-C26FBEEDC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4902" y="4552280"/>
            <a:ext cx="914400" cy="914400"/>
          </a:xfrm>
          <a:prstGeom prst="rect">
            <a:avLst/>
          </a:prstGeom>
        </p:spPr>
      </p:pic>
      <p:pic>
        <p:nvPicPr>
          <p:cNvPr id="20" name="Graphic 19" descr="Rat with solid fill">
            <a:extLst>
              <a:ext uri="{FF2B5EF4-FFF2-40B4-BE49-F238E27FC236}">
                <a16:creationId xmlns:a16="http://schemas.microsoft.com/office/drawing/2014/main" id="{08F8CCD8-4BED-C0B9-EA6B-62D1A90326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311" y="1708200"/>
            <a:ext cx="914400" cy="914400"/>
          </a:xfrm>
          <a:prstGeom prst="rect">
            <a:avLst/>
          </a:prstGeom>
        </p:spPr>
      </p:pic>
      <p:pic>
        <p:nvPicPr>
          <p:cNvPr id="21" name="Graphic 20" descr="Rat with solid fill">
            <a:extLst>
              <a:ext uri="{FF2B5EF4-FFF2-40B4-BE49-F238E27FC236}">
                <a16:creationId xmlns:a16="http://schemas.microsoft.com/office/drawing/2014/main" id="{F4817AAC-BEDA-BB3A-7720-FE6BDF02B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87819" y="1684245"/>
            <a:ext cx="914400" cy="914400"/>
          </a:xfrm>
          <a:prstGeom prst="rect">
            <a:avLst/>
          </a:prstGeom>
        </p:spPr>
      </p:pic>
      <p:sp>
        <p:nvSpPr>
          <p:cNvPr id="22" name="Rectangle: Rounded Corners 21">
            <a:extLst>
              <a:ext uri="{FF2B5EF4-FFF2-40B4-BE49-F238E27FC236}">
                <a16:creationId xmlns:a16="http://schemas.microsoft.com/office/drawing/2014/main" id="{0F9375EF-4FB3-0FE1-0909-C27EF77D75DF}"/>
              </a:ext>
            </a:extLst>
          </p:cNvPr>
          <p:cNvSpPr/>
          <p:nvPr/>
        </p:nvSpPr>
        <p:spPr>
          <a:xfrm>
            <a:off x="8655704" y="1011216"/>
            <a:ext cx="2179122" cy="22403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3A56BC60-FEF7-704B-5F5A-A386F69FC514}"/>
              </a:ext>
            </a:extLst>
          </p:cNvPr>
          <p:cNvSpPr/>
          <p:nvPr/>
        </p:nvSpPr>
        <p:spPr>
          <a:xfrm>
            <a:off x="8695288" y="3823087"/>
            <a:ext cx="2179122" cy="17702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Rat with solid fill">
            <a:extLst>
              <a:ext uri="{FF2B5EF4-FFF2-40B4-BE49-F238E27FC236}">
                <a16:creationId xmlns:a16="http://schemas.microsoft.com/office/drawing/2014/main" id="{E21DAD30-7CDC-9B85-5831-FA40BE71C3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5511" y="2242855"/>
            <a:ext cx="914400" cy="914400"/>
          </a:xfrm>
          <a:prstGeom prst="rect">
            <a:avLst/>
          </a:prstGeom>
        </p:spPr>
      </p:pic>
      <p:sp>
        <p:nvSpPr>
          <p:cNvPr id="25" name="TextBox 24">
            <a:extLst>
              <a:ext uri="{FF2B5EF4-FFF2-40B4-BE49-F238E27FC236}">
                <a16:creationId xmlns:a16="http://schemas.microsoft.com/office/drawing/2014/main" id="{CCB86CB6-5DA6-E95E-D1F3-541DDF030C38}"/>
              </a:ext>
            </a:extLst>
          </p:cNvPr>
          <p:cNvSpPr txBox="1"/>
          <p:nvPr/>
        </p:nvSpPr>
        <p:spPr>
          <a:xfrm>
            <a:off x="8701227" y="621306"/>
            <a:ext cx="2173183" cy="369332"/>
          </a:xfrm>
          <a:prstGeom prst="rect">
            <a:avLst/>
          </a:prstGeom>
          <a:noFill/>
        </p:spPr>
        <p:txBody>
          <a:bodyPr wrap="square">
            <a:spAutoFit/>
          </a:bodyPr>
          <a:lstStyle/>
          <a:p>
            <a:r>
              <a:rPr lang="en-GB" dirty="0"/>
              <a:t>Cage A (usual diet)</a:t>
            </a:r>
          </a:p>
        </p:txBody>
      </p:sp>
      <p:sp>
        <p:nvSpPr>
          <p:cNvPr id="26" name="TextBox 25">
            <a:extLst>
              <a:ext uri="{FF2B5EF4-FFF2-40B4-BE49-F238E27FC236}">
                <a16:creationId xmlns:a16="http://schemas.microsoft.com/office/drawing/2014/main" id="{11271F4D-A106-026C-A5C5-A623387FCD3D}"/>
              </a:ext>
            </a:extLst>
          </p:cNvPr>
          <p:cNvSpPr txBox="1"/>
          <p:nvPr/>
        </p:nvSpPr>
        <p:spPr>
          <a:xfrm>
            <a:off x="8366738" y="3434903"/>
            <a:ext cx="2836221" cy="369332"/>
          </a:xfrm>
          <a:prstGeom prst="rect">
            <a:avLst/>
          </a:prstGeom>
          <a:noFill/>
        </p:spPr>
        <p:txBody>
          <a:bodyPr wrap="square">
            <a:spAutoFit/>
          </a:bodyPr>
          <a:lstStyle/>
          <a:p>
            <a:r>
              <a:rPr lang="en-GB" dirty="0"/>
              <a:t>Cage B (plus supplement)</a:t>
            </a:r>
          </a:p>
        </p:txBody>
      </p:sp>
    </p:spTree>
    <p:extLst>
      <p:ext uri="{BB962C8B-B14F-4D97-AF65-F5344CB8AC3E}">
        <p14:creationId xmlns:p14="http://schemas.microsoft.com/office/powerpoint/2010/main" val="135848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BBD5-5796-E872-44D2-C8DE7B9C8D51}"/>
              </a:ext>
            </a:extLst>
          </p:cNvPr>
          <p:cNvSpPr>
            <a:spLocks noGrp="1"/>
          </p:cNvSpPr>
          <p:nvPr>
            <p:ph type="title"/>
          </p:nvPr>
        </p:nvSpPr>
        <p:spPr/>
        <p:txBody>
          <a:bodyPr/>
          <a:lstStyle/>
          <a:p>
            <a:r>
              <a:rPr lang="en-GB" dirty="0"/>
              <a:t>Welcome</a:t>
            </a:r>
          </a:p>
        </p:txBody>
      </p:sp>
      <p:sp>
        <p:nvSpPr>
          <p:cNvPr id="3" name="Content Placeholder 2">
            <a:extLst>
              <a:ext uri="{FF2B5EF4-FFF2-40B4-BE49-F238E27FC236}">
                <a16:creationId xmlns:a16="http://schemas.microsoft.com/office/drawing/2014/main" id="{4C080EF4-0748-0A8E-327A-E262C645F152}"/>
              </a:ext>
            </a:extLst>
          </p:cNvPr>
          <p:cNvSpPr>
            <a:spLocks noGrp="1"/>
          </p:cNvSpPr>
          <p:nvPr>
            <p:ph idx="1"/>
          </p:nvPr>
        </p:nvSpPr>
        <p:spPr/>
        <p:txBody>
          <a:bodyPr>
            <a:normAutofit/>
          </a:bodyPr>
          <a:lstStyle/>
          <a:p>
            <a:r>
              <a:rPr lang="en-GB" dirty="0"/>
              <a:t>Introductions</a:t>
            </a:r>
          </a:p>
          <a:p>
            <a:endParaRPr lang="en-GB" dirty="0"/>
          </a:p>
          <a:p>
            <a:pPr marL="0" indent="0">
              <a:buNone/>
            </a:pPr>
            <a:r>
              <a:rPr lang="en-GB" b="1" dirty="0"/>
              <a:t>Choose one!</a:t>
            </a:r>
          </a:p>
          <a:p>
            <a:r>
              <a:rPr lang="en-GB" dirty="0"/>
              <a:t>What are you working on?</a:t>
            </a:r>
          </a:p>
          <a:p>
            <a:r>
              <a:rPr lang="en-GB" dirty="0"/>
              <a:t>What kind of experiments do you do?</a:t>
            </a:r>
          </a:p>
          <a:p>
            <a:r>
              <a:rPr lang="en-GB" dirty="0"/>
              <a:t>What brings you to this course?</a:t>
            </a:r>
          </a:p>
          <a:p>
            <a:r>
              <a:rPr lang="en-GB" dirty="0"/>
              <a:t>How is sample size planning usually done in your area?</a:t>
            </a:r>
          </a:p>
        </p:txBody>
      </p:sp>
    </p:spTree>
    <p:extLst>
      <p:ext uri="{BB962C8B-B14F-4D97-AF65-F5344CB8AC3E}">
        <p14:creationId xmlns:p14="http://schemas.microsoft.com/office/powerpoint/2010/main" val="197407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8A77-3F40-C695-C4FF-E186E68C2089}"/>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9BBBE6DE-0445-5B99-8263-D7A9BACFEDFC}"/>
              </a:ext>
            </a:extLst>
          </p:cNvPr>
          <p:cNvSpPr>
            <a:spLocks noGrp="1"/>
          </p:cNvSpPr>
          <p:nvPr>
            <p:ph idx="1"/>
          </p:nvPr>
        </p:nvSpPr>
        <p:spPr>
          <a:xfrm>
            <a:off x="838200" y="1690688"/>
            <a:ext cx="5257800" cy="3902075"/>
          </a:xfrm>
        </p:spPr>
        <p:txBody>
          <a:bodyPr/>
          <a:lstStyle/>
          <a:p>
            <a:r>
              <a:rPr lang="en-GB" dirty="0"/>
              <a:t>P-value between groups = 0.42</a:t>
            </a:r>
          </a:p>
          <a:p>
            <a:endParaRPr lang="en-GB" dirty="0"/>
          </a:p>
          <a:p>
            <a:r>
              <a:rPr lang="en-GB" dirty="0"/>
              <a:t>What would your conclusion be?</a:t>
            </a:r>
          </a:p>
          <a:p>
            <a:pPr marL="0" indent="0">
              <a:buNone/>
            </a:pPr>
            <a:endParaRPr lang="en-GB" dirty="0"/>
          </a:p>
          <a:p>
            <a:r>
              <a:rPr lang="en-GB" dirty="0"/>
              <a:t>What aspects of the design, analysis or reporting might concern you?</a:t>
            </a:r>
          </a:p>
        </p:txBody>
      </p:sp>
      <p:pic>
        <p:nvPicPr>
          <p:cNvPr id="7" name="Picture 6" descr="A graph with red squares and black lines&#10;&#10;AI-generated content may be incorrect.">
            <a:extLst>
              <a:ext uri="{FF2B5EF4-FFF2-40B4-BE49-F238E27FC236}">
                <a16:creationId xmlns:a16="http://schemas.microsoft.com/office/drawing/2014/main" id="{D1616AD9-AC43-A2C9-FCCC-26C7A8951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318" y="1690688"/>
            <a:ext cx="4749482" cy="3392487"/>
          </a:xfrm>
          <a:prstGeom prst="rect">
            <a:avLst/>
          </a:prstGeom>
        </p:spPr>
      </p:pic>
    </p:spTree>
    <p:extLst>
      <p:ext uri="{BB962C8B-B14F-4D97-AF65-F5344CB8AC3E}">
        <p14:creationId xmlns:p14="http://schemas.microsoft.com/office/powerpoint/2010/main" val="2130604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7901-FD6F-47DD-9747-6BCC5D7281EB}"/>
              </a:ext>
            </a:extLst>
          </p:cNvPr>
          <p:cNvSpPr>
            <a:spLocks noGrp="1"/>
          </p:cNvSpPr>
          <p:nvPr>
            <p:ph type="title"/>
          </p:nvPr>
        </p:nvSpPr>
        <p:spPr/>
        <p:txBody>
          <a:bodyPr/>
          <a:lstStyle/>
          <a:p>
            <a:r>
              <a:rPr lang="en-GB" dirty="0"/>
              <a:t>Experimental design considerations</a:t>
            </a:r>
          </a:p>
        </p:txBody>
      </p:sp>
      <p:sp>
        <p:nvSpPr>
          <p:cNvPr id="3" name="Content Placeholder 2">
            <a:extLst>
              <a:ext uri="{FF2B5EF4-FFF2-40B4-BE49-F238E27FC236}">
                <a16:creationId xmlns:a16="http://schemas.microsoft.com/office/drawing/2014/main" id="{A2C8FB8E-6EC7-09AC-EBA3-58A92CB9F440}"/>
              </a:ext>
            </a:extLst>
          </p:cNvPr>
          <p:cNvSpPr>
            <a:spLocks noGrp="1"/>
          </p:cNvSpPr>
          <p:nvPr>
            <p:ph idx="1"/>
          </p:nvPr>
        </p:nvSpPr>
        <p:spPr>
          <a:xfrm>
            <a:off x="838200" y="1724085"/>
            <a:ext cx="10515600" cy="3902075"/>
          </a:xfrm>
        </p:spPr>
        <p:txBody>
          <a:bodyPr>
            <a:normAutofit fontScale="92500" lnSpcReduction="10000"/>
          </a:bodyPr>
          <a:lstStyle/>
          <a:p>
            <a:r>
              <a:rPr lang="en-GB" dirty="0"/>
              <a:t>Research question</a:t>
            </a:r>
          </a:p>
          <a:p>
            <a:pPr lvl="1"/>
            <a:r>
              <a:rPr lang="en-GB" b="1" dirty="0"/>
              <a:t>Precise</a:t>
            </a:r>
            <a:r>
              <a:rPr lang="en-GB" dirty="0"/>
              <a:t> enough question?</a:t>
            </a:r>
          </a:p>
          <a:p>
            <a:pPr lvl="1"/>
            <a:r>
              <a:rPr lang="en-GB" b="1" dirty="0"/>
              <a:t>Useful </a:t>
            </a:r>
            <a:r>
              <a:rPr lang="en-GB" dirty="0"/>
              <a:t>enough question?</a:t>
            </a:r>
          </a:p>
          <a:p>
            <a:endParaRPr lang="en-GB" dirty="0"/>
          </a:p>
          <a:p>
            <a:r>
              <a:rPr lang="en-GB" dirty="0"/>
              <a:t>Experimental Design</a:t>
            </a:r>
          </a:p>
          <a:p>
            <a:pPr lvl="1"/>
            <a:r>
              <a:rPr lang="en-GB" b="1" dirty="0"/>
              <a:t>Measures</a:t>
            </a:r>
            <a:r>
              <a:rPr lang="en-GB" dirty="0"/>
              <a:t> – useful, meaningful?</a:t>
            </a:r>
          </a:p>
          <a:p>
            <a:pPr lvl="1"/>
            <a:r>
              <a:rPr lang="en-GB" b="1" dirty="0"/>
              <a:t>Allocation</a:t>
            </a:r>
            <a:r>
              <a:rPr lang="en-GB" dirty="0"/>
              <a:t> to treatments</a:t>
            </a:r>
          </a:p>
          <a:p>
            <a:pPr lvl="1"/>
            <a:r>
              <a:rPr lang="en-GB" b="1" dirty="0"/>
              <a:t>Risk of bias </a:t>
            </a:r>
            <a:r>
              <a:rPr lang="en-GB" dirty="0"/>
              <a:t>– confounding</a:t>
            </a:r>
          </a:p>
          <a:p>
            <a:pPr lvl="2"/>
            <a:r>
              <a:rPr lang="en-GB" dirty="0"/>
              <a:t>cage / time / litter / sequencing batch</a:t>
            </a:r>
          </a:p>
          <a:p>
            <a:pPr lvl="1"/>
            <a:r>
              <a:rPr lang="en-GB" dirty="0"/>
              <a:t>Low </a:t>
            </a:r>
            <a:r>
              <a:rPr lang="en-GB" b="1" dirty="0"/>
              <a:t>precision/power </a:t>
            </a:r>
            <a:r>
              <a:rPr lang="en-GB" dirty="0"/>
              <a:t>- sample size</a:t>
            </a:r>
          </a:p>
        </p:txBody>
      </p:sp>
      <p:sp>
        <p:nvSpPr>
          <p:cNvPr id="4" name="Content Placeholder 2">
            <a:extLst>
              <a:ext uri="{FF2B5EF4-FFF2-40B4-BE49-F238E27FC236}">
                <a16:creationId xmlns:a16="http://schemas.microsoft.com/office/drawing/2014/main" id="{057BAB33-57DF-3282-561E-405FEB9B9B16}"/>
              </a:ext>
            </a:extLst>
          </p:cNvPr>
          <p:cNvSpPr txBox="1">
            <a:spLocks/>
          </p:cNvSpPr>
          <p:nvPr/>
        </p:nvSpPr>
        <p:spPr>
          <a:xfrm>
            <a:off x="6569530" y="1724085"/>
            <a:ext cx="50282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Reporting</a:t>
            </a:r>
          </a:p>
          <a:p>
            <a:pPr lvl="1"/>
            <a:r>
              <a:rPr lang="en-GB" sz="2000" dirty="0"/>
              <a:t>Data points</a:t>
            </a:r>
          </a:p>
          <a:p>
            <a:pPr lvl="1"/>
            <a:r>
              <a:rPr lang="en-GB" sz="2000" dirty="0"/>
              <a:t>Statistical tests</a:t>
            </a:r>
          </a:p>
          <a:p>
            <a:pPr lvl="1"/>
            <a:r>
              <a:rPr lang="en-GB" sz="2000" dirty="0"/>
              <a:t>No details of mice</a:t>
            </a:r>
          </a:p>
          <a:p>
            <a:pPr lvl="1"/>
            <a:r>
              <a:rPr lang="en-GB" sz="2000" dirty="0"/>
              <a:t>Other measures considered?</a:t>
            </a:r>
          </a:p>
          <a:p>
            <a:pPr lvl="1"/>
            <a:r>
              <a:rPr lang="en-GB" sz="2000" dirty="0"/>
              <a:t>Missingness?</a:t>
            </a:r>
          </a:p>
          <a:p>
            <a:pPr lvl="1"/>
            <a:r>
              <a:rPr lang="en-GB" sz="2000" dirty="0"/>
              <a:t>Interpretation</a:t>
            </a:r>
          </a:p>
          <a:p>
            <a:pPr lvl="1"/>
            <a:endParaRPr lang="en-GB" sz="2000" dirty="0"/>
          </a:p>
          <a:p>
            <a:r>
              <a:rPr lang="en-GB" sz="2400" dirty="0"/>
              <a:t>Other?</a:t>
            </a:r>
          </a:p>
          <a:p>
            <a:pPr lvl="1"/>
            <a:r>
              <a:rPr lang="en-GB" sz="2000" dirty="0"/>
              <a:t>Quality control</a:t>
            </a:r>
          </a:p>
          <a:p>
            <a:pPr lvl="1"/>
            <a:r>
              <a:rPr lang="en-GB" sz="2000" dirty="0"/>
              <a:t>Fidelity</a:t>
            </a:r>
          </a:p>
        </p:txBody>
      </p:sp>
    </p:spTree>
    <p:extLst>
      <p:ext uri="{BB962C8B-B14F-4D97-AF65-F5344CB8AC3E}">
        <p14:creationId xmlns:p14="http://schemas.microsoft.com/office/powerpoint/2010/main" val="217076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330E-47AF-BC65-57B8-1D1861D71DEF}"/>
              </a:ext>
            </a:extLst>
          </p:cNvPr>
          <p:cNvSpPr>
            <a:spLocks noGrp="1"/>
          </p:cNvSpPr>
          <p:nvPr>
            <p:ph type="title"/>
          </p:nvPr>
        </p:nvSpPr>
        <p:spPr/>
        <p:txBody>
          <a:bodyPr/>
          <a:lstStyle/>
          <a:p>
            <a:r>
              <a:rPr lang="en-GB"/>
              <a:t>What is our goal</a:t>
            </a:r>
          </a:p>
        </p:txBody>
      </p:sp>
      <p:sp>
        <p:nvSpPr>
          <p:cNvPr id="3" name="Content Placeholder 2">
            <a:extLst>
              <a:ext uri="{FF2B5EF4-FFF2-40B4-BE49-F238E27FC236}">
                <a16:creationId xmlns:a16="http://schemas.microsoft.com/office/drawing/2014/main" id="{60DA162B-4759-7F11-3908-5407A42FBF64}"/>
              </a:ext>
            </a:extLst>
          </p:cNvPr>
          <p:cNvSpPr>
            <a:spLocks noGrp="1"/>
          </p:cNvSpPr>
          <p:nvPr>
            <p:ph idx="1"/>
          </p:nvPr>
        </p:nvSpPr>
        <p:spPr>
          <a:xfrm>
            <a:off x="838200" y="1674900"/>
            <a:ext cx="10515600" cy="3902075"/>
          </a:xfrm>
        </p:spPr>
        <p:txBody>
          <a:bodyPr>
            <a:normAutofit fontScale="85000" lnSpcReduction="20000"/>
          </a:bodyPr>
          <a:lstStyle/>
          <a:p>
            <a:pPr marL="0" indent="0">
              <a:buNone/>
            </a:pPr>
            <a:r>
              <a:rPr lang="en-GB" b="1" dirty="0"/>
              <a:t>We want findings that are</a:t>
            </a:r>
          </a:p>
          <a:p>
            <a:r>
              <a:rPr lang="en-GB" dirty="0"/>
              <a:t>Valid (true)</a:t>
            </a:r>
          </a:p>
          <a:p>
            <a:r>
              <a:rPr lang="en-GB" dirty="0"/>
              <a:t>Unbiased</a:t>
            </a:r>
          </a:p>
          <a:p>
            <a:r>
              <a:rPr lang="en-GB" dirty="0"/>
              <a:t>Precise</a:t>
            </a:r>
          </a:p>
          <a:p>
            <a:r>
              <a:rPr lang="en-GB" dirty="0"/>
              <a:t>Useful</a:t>
            </a:r>
          </a:p>
          <a:p>
            <a:r>
              <a:rPr lang="en-GB" dirty="0"/>
              <a:t>Generalisable</a:t>
            </a:r>
          </a:p>
          <a:p>
            <a:r>
              <a:rPr lang="en-GB" dirty="0"/>
              <a:t>Replicable</a:t>
            </a:r>
          </a:p>
          <a:p>
            <a:r>
              <a:rPr lang="en-GB" dirty="0"/>
              <a:t>Novel</a:t>
            </a:r>
          </a:p>
          <a:p>
            <a:r>
              <a:rPr lang="en-GB" dirty="0"/>
              <a:t>Robust</a:t>
            </a:r>
          </a:p>
          <a:p>
            <a:r>
              <a:rPr lang="en-GB" dirty="0"/>
              <a:t>Ethical</a:t>
            </a:r>
          </a:p>
        </p:txBody>
      </p:sp>
      <p:sp>
        <p:nvSpPr>
          <p:cNvPr id="4" name="Text Placeholder 3">
            <a:extLst>
              <a:ext uri="{FF2B5EF4-FFF2-40B4-BE49-F238E27FC236}">
                <a16:creationId xmlns:a16="http://schemas.microsoft.com/office/drawing/2014/main" id="{01D5C3E0-BFA0-E925-B2CF-95C51B57056C}"/>
              </a:ext>
            </a:extLst>
          </p:cNvPr>
          <p:cNvSpPr>
            <a:spLocks noGrp="1"/>
          </p:cNvSpPr>
          <p:nvPr>
            <p:ph sz="half" idx="4294967295"/>
          </p:nvPr>
        </p:nvSpPr>
        <p:spPr>
          <a:xfrm>
            <a:off x="5915131" y="1286433"/>
            <a:ext cx="5829300" cy="4358159"/>
          </a:xfrm>
        </p:spPr>
        <p:txBody>
          <a:bodyPr>
            <a:normAutofit fontScale="92500" lnSpcReduction="20000"/>
          </a:bodyPr>
          <a:lstStyle/>
          <a:p>
            <a:pPr marL="0" indent="0">
              <a:buNone/>
            </a:pPr>
            <a:r>
              <a:rPr lang="en-GB" sz="2400" b="1" dirty="0"/>
              <a:t>We want to avoid</a:t>
            </a:r>
          </a:p>
          <a:p>
            <a:r>
              <a:rPr lang="en-GB" sz="2400" dirty="0"/>
              <a:t>Harmful findings</a:t>
            </a:r>
          </a:p>
          <a:p>
            <a:r>
              <a:rPr lang="en-GB" sz="2400" dirty="0"/>
              <a:t>Waste</a:t>
            </a:r>
          </a:p>
          <a:p>
            <a:r>
              <a:rPr lang="en-GB" sz="2400" dirty="0"/>
              <a:t>False positives</a:t>
            </a:r>
          </a:p>
          <a:p>
            <a:r>
              <a:rPr lang="en-GB" sz="2400" dirty="0"/>
              <a:t>False negatives</a:t>
            </a:r>
          </a:p>
          <a:p>
            <a:r>
              <a:rPr lang="en-GB" sz="2400" dirty="0"/>
              <a:t>Bias (size of effect errors)</a:t>
            </a:r>
          </a:p>
          <a:p>
            <a:r>
              <a:rPr lang="en-GB" sz="2400" dirty="0"/>
              <a:t>Direction of effect errors</a:t>
            </a:r>
          </a:p>
          <a:p>
            <a:r>
              <a:rPr lang="en-GB" sz="2400" dirty="0"/>
              <a:t>Imprecision / inefficiency</a:t>
            </a:r>
          </a:p>
          <a:p>
            <a:r>
              <a:rPr lang="en-GB" sz="2400" dirty="0"/>
              <a:t>Sloppy mistakes</a:t>
            </a:r>
          </a:p>
          <a:p>
            <a:r>
              <a:rPr lang="en-GB" sz="2400" dirty="0"/>
              <a:t>Learning things that:</a:t>
            </a:r>
          </a:p>
          <a:p>
            <a:pPr lvl="1"/>
            <a:r>
              <a:rPr lang="en-GB" sz="2000" dirty="0"/>
              <a:t>We already know</a:t>
            </a:r>
          </a:p>
          <a:p>
            <a:pPr lvl="1"/>
            <a:r>
              <a:rPr lang="en-GB" sz="2000" dirty="0"/>
              <a:t>Nobody cares about</a:t>
            </a:r>
          </a:p>
        </p:txBody>
      </p:sp>
    </p:spTree>
    <p:extLst>
      <p:ext uri="{BB962C8B-B14F-4D97-AF65-F5344CB8AC3E}">
        <p14:creationId xmlns:p14="http://schemas.microsoft.com/office/powerpoint/2010/main" val="171724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6665-7DE7-3078-A06D-A2A5664C4653}"/>
              </a:ext>
            </a:extLst>
          </p:cNvPr>
          <p:cNvSpPr>
            <a:spLocks noGrp="1"/>
          </p:cNvSpPr>
          <p:nvPr>
            <p:ph type="title"/>
          </p:nvPr>
        </p:nvSpPr>
        <p:spPr/>
        <p:txBody>
          <a:bodyPr>
            <a:normAutofit/>
          </a:bodyPr>
          <a:lstStyle/>
          <a:p>
            <a:r>
              <a:rPr lang="en-GB"/>
              <a:t>Fundamental experimental design/analysis equation:</a:t>
            </a:r>
          </a:p>
        </p:txBody>
      </p:sp>
      <p:sp>
        <p:nvSpPr>
          <p:cNvPr id="4" name="TextBox 3">
            <a:extLst>
              <a:ext uri="{FF2B5EF4-FFF2-40B4-BE49-F238E27FC236}">
                <a16:creationId xmlns:a16="http://schemas.microsoft.com/office/drawing/2014/main" id="{1A7D7B5E-A28E-7CFA-C1A7-170B8162A78C}"/>
              </a:ext>
            </a:extLst>
          </p:cNvPr>
          <p:cNvSpPr txBox="1"/>
          <p:nvPr/>
        </p:nvSpPr>
        <p:spPr>
          <a:xfrm>
            <a:off x="232641" y="1554299"/>
            <a:ext cx="12012456" cy="523220"/>
          </a:xfrm>
          <a:prstGeom prst="rect">
            <a:avLst/>
          </a:prstGeom>
          <a:noFill/>
        </p:spPr>
        <p:txBody>
          <a:bodyPr wrap="none" rtlCol="0">
            <a:spAutoFit/>
          </a:bodyPr>
          <a:lstStyle/>
          <a:p>
            <a:r>
              <a:rPr lang="en-GB" sz="2800" dirty="0">
                <a:latin typeface="Calibri" panose="020F0502020204030204" pitchFamily="34" charset="0"/>
                <a:ea typeface="Calibri" panose="020F0502020204030204" pitchFamily="34" charset="0"/>
                <a:cs typeface="Calibri" panose="020F0502020204030204" pitchFamily="34" charset="0"/>
              </a:rPr>
              <a:t>Outcome = </a:t>
            </a: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Effect of interest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Biological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rgbClr val="C00000"/>
                </a:solidFill>
                <a:latin typeface="Calibri" panose="020F0502020204030204" pitchFamily="34" charset="0"/>
                <a:ea typeface="Calibri" panose="020F0502020204030204" pitchFamily="34" charset="0"/>
                <a:cs typeface="Calibri" panose="020F0502020204030204" pitchFamily="34" charset="0"/>
              </a:rPr>
              <a:t>Technical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Random Error</a:t>
            </a:r>
          </a:p>
        </p:txBody>
      </p:sp>
      <p:cxnSp>
        <p:nvCxnSpPr>
          <p:cNvPr id="6" name="Straight Arrow Connector 5">
            <a:extLst>
              <a:ext uri="{FF2B5EF4-FFF2-40B4-BE49-F238E27FC236}">
                <a16:creationId xmlns:a16="http://schemas.microsoft.com/office/drawing/2014/main" id="{1009C272-5E82-2B77-5DF9-9D81F7ABDF41}"/>
              </a:ext>
            </a:extLst>
          </p:cNvPr>
          <p:cNvCxnSpPr>
            <a:cxnSpLocks/>
            <a:stCxn id="7" idx="0"/>
          </p:cNvCxnSpPr>
          <p:nvPr/>
        </p:nvCxnSpPr>
        <p:spPr>
          <a:xfrm flipH="1" flipV="1">
            <a:off x="1117698" y="2169730"/>
            <a:ext cx="21255" cy="695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A456F8-42D0-944B-6D65-426C41E83DC8}"/>
              </a:ext>
            </a:extLst>
          </p:cNvPr>
          <p:cNvSpPr txBox="1"/>
          <p:nvPr/>
        </p:nvSpPr>
        <p:spPr>
          <a:xfrm>
            <a:off x="258842" y="2865019"/>
            <a:ext cx="1760222" cy="923330"/>
          </a:xfrm>
          <a:prstGeom prst="rect">
            <a:avLst/>
          </a:prstGeom>
          <a:noFill/>
        </p:spPr>
        <p:txBody>
          <a:bodyPr wrap="square" rtlCol="0">
            <a:spAutoFit/>
          </a:bodyPr>
          <a:lstStyle/>
          <a:p>
            <a:pPr algn="ctr"/>
            <a:r>
              <a:rPr lang="en-GB" b="1" dirty="0"/>
              <a:t>What we can measure (readout)</a:t>
            </a:r>
          </a:p>
        </p:txBody>
      </p:sp>
      <p:sp>
        <p:nvSpPr>
          <p:cNvPr id="8" name="TextBox 7">
            <a:extLst>
              <a:ext uri="{FF2B5EF4-FFF2-40B4-BE49-F238E27FC236}">
                <a16:creationId xmlns:a16="http://schemas.microsoft.com/office/drawing/2014/main" id="{8516F2E4-934E-DCBC-4436-AB4B9E135B00}"/>
              </a:ext>
            </a:extLst>
          </p:cNvPr>
          <p:cNvSpPr txBox="1"/>
          <p:nvPr/>
        </p:nvSpPr>
        <p:spPr>
          <a:xfrm>
            <a:off x="2975718" y="2734992"/>
            <a:ext cx="1434134" cy="646331"/>
          </a:xfrm>
          <a:prstGeom prst="rect">
            <a:avLst/>
          </a:prstGeom>
          <a:noFill/>
        </p:spPr>
        <p:txBody>
          <a:bodyPr wrap="square" rtlCol="0">
            <a:spAutoFit/>
          </a:bodyPr>
          <a:lstStyle/>
          <a:p>
            <a:pPr algn="ctr"/>
            <a:r>
              <a:rPr lang="en-GB" b="1"/>
              <a:t>What we care about</a:t>
            </a:r>
          </a:p>
        </p:txBody>
      </p:sp>
      <p:cxnSp>
        <p:nvCxnSpPr>
          <p:cNvPr id="9" name="Straight Arrow Connector 8">
            <a:extLst>
              <a:ext uri="{FF2B5EF4-FFF2-40B4-BE49-F238E27FC236}">
                <a16:creationId xmlns:a16="http://schemas.microsoft.com/office/drawing/2014/main" id="{D8950C1A-C85A-3971-BD88-3020A43CD8AA}"/>
              </a:ext>
            </a:extLst>
          </p:cNvPr>
          <p:cNvCxnSpPr>
            <a:cxnSpLocks/>
            <a:stCxn id="8" idx="0"/>
          </p:cNvCxnSpPr>
          <p:nvPr/>
        </p:nvCxnSpPr>
        <p:spPr>
          <a:xfrm flipH="1" flipV="1">
            <a:off x="3325551" y="2077519"/>
            <a:ext cx="367234" cy="657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C9B987-BB39-6C85-EA2C-DDA4017F75E7}"/>
              </a:ext>
            </a:extLst>
          </p:cNvPr>
          <p:cNvSpPr txBox="1"/>
          <p:nvPr/>
        </p:nvSpPr>
        <p:spPr>
          <a:xfrm>
            <a:off x="4839620" y="2661399"/>
            <a:ext cx="2112263" cy="923330"/>
          </a:xfrm>
          <a:prstGeom prst="rect">
            <a:avLst/>
          </a:prstGeom>
          <a:noFill/>
        </p:spPr>
        <p:txBody>
          <a:bodyPr wrap="square" rtlCol="0">
            <a:spAutoFit/>
          </a:bodyPr>
          <a:lstStyle/>
          <a:p>
            <a:pPr algn="ctr"/>
            <a:r>
              <a:rPr lang="en-GB"/>
              <a:t>Observable factors related to the experimental units</a:t>
            </a:r>
          </a:p>
        </p:txBody>
      </p:sp>
      <p:cxnSp>
        <p:nvCxnSpPr>
          <p:cNvPr id="13" name="Straight Arrow Connector 12">
            <a:extLst>
              <a:ext uri="{FF2B5EF4-FFF2-40B4-BE49-F238E27FC236}">
                <a16:creationId xmlns:a16="http://schemas.microsoft.com/office/drawing/2014/main" id="{6A8C6E87-8BE1-A8AF-D1F7-760AB8B6A0E8}"/>
              </a:ext>
            </a:extLst>
          </p:cNvPr>
          <p:cNvCxnSpPr>
            <a:cxnSpLocks/>
            <a:stCxn id="12" idx="0"/>
          </p:cNvCxnSpPr>
          <p:nvPr/>
        </p:nvCxnSpPr>
        <p:spPr>
          <a:xfrm flipH="1" flipV="1">
            <a:off x="5877464" y="2077519"/>
            <a:ext cx="18288" cy="583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038A58-83F1-EDB2-8AE6-57EBF7F7C4CA}"/>
              </a:ext>
            </a:extLst>
          </p:cNvPr>
          <p:cNvSpPr txBox="1"/>
          <p:nvPr/>
        </p:nvSpPr>
        <p:spPr>
          <a:xfrm>
            <a:off x="7409821" y="2643110"/>
            <a:ext cx="2112263" cy="923330"/>
          </a:xfrm>
          <a:prstGeom prst="rect">
            <a:avLst/>
          </a:prstGeom>
          <a:noFill/>
        </p:spPr>
        <p:txBody>
          <a:bodyPr wrap="square" rtlCol="0">
            <a:spAutoFit/>
          </a:bodyPr>
          <a:lstStyle/>
          <a:p>
            <a:pPr algn="ctr"/>
            <a:r>
              <a:rPr lang="en-GB"/>
              <a:t>Factors related to our experimental design</a:t>
            </a:r>
          </a:p>
        </p:txBody>
      </p:sp>
      <p:cxnSp>
        <p:nvCxnSpPr>
          <p:cNvPr id="15" name="Straight Arrow Connector 14">
            <a:extLst>
              <a:ext uri="{FF2B5EF4-FFF2-40B4-BE49-F238E27FC236}">
                <a16:creationId xmlns:a16="http://schemas.microsoft.com/office/drawing/2014/main" id="{25DC2F05-6685-B5A8-5A6A-E0DC99C3417B}"/>
              </a:ext>
            </a:extLst>
          </p:cNvPr>
          <p:cNvCxnSpPr>
            <a:cxnSpLocks/>
            <a:stCxn id="14" idx="0"/>
          </p:cNvCxnSpPr>
          <p:nvPr/>
        </p:nvCxnSpPr>
        <p:spPr>
          <a:xfrm flipV="1">
            <a:off x="8465953" y="2068793"/>
            <a:ext cx="39388" cy="574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415E48-D93F-F85E-CCE3-89299AF2936B}"/>
              </a:ext>
            </a:extLst>
          </p:cNvPr>
          <p:cNvCxnSpPr>
            <a:cxnSpLocks/>
            <a:stCxn id="20" idx="0"/>
          </p:cNvCxnSpPr>
          <p:nvPr/>
        </p:nvCxnSpPr>
        <p:spPr>
          <a:xfrm flipV="1">
            <a:off x="10734820" y="2109018"/>
            <a:ext cx="0" cy="57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B7BCBD-D979-09BE-99AC-A7A6D627AC0E}"/>
              </a:ext>
            </a:extLst>
          </p:cNvPr>
          <p:cNvSpPr txBox="1"/>
          <p:nvPr/>
        </p:nvSpPr>
        <p:spPr>
          <a:xfrm>
            <a:off x="9586091" y="2683040"/>
            <a:ext cx="2297457" cy="1107996"/>
          </a:xfrm>
          <a:prstGeom prst="rect">
            <a:avLst/>
          </a:prstGeom>
          <a:noFill/>
        </p:spPr>
        <p:txBody>
          <a:bodyPr wrap="square" rtlCol="0">
            <a:spAutoFit/>
          </a:bodyPr>
          <a:lstStyle/>
          <a:p>
            <a:pPr algn="ctr"/>
            <a:r>
              <a:rPr lang="en-GB" sz="1600" dirty="0"/>
              <a:t>Measurement error</a:t>
            </a:r>
          </a:p>
          <a:p>
            <a:pPr algn="ctr"/>
            <a:r>
              <a:rPr lang="en-GB" sz="1600" dirty="0"/>
              <a:t>Variation between units</a:t>
            </a:r>
          </a:p>
          <a:p>
            <a:pPr algn="ctr"/>
            <a:r>
              <a:rPr lang="en-GB" sz="1600" dirty="0"/>
              <a:t>Unmeasurable factors</a:t>
            </a:r>
          </a:p>
          <a:p>
            <a:pPr algn="ctr"/>
            <a:r>
              <a:rPr lang="en-GB" sz="1600" dirty="0"/>
              <a:t>Treatment error</a:t>
            </a:r>
          </a:p>
        </p:txBody>
      </p:sp>
      <p:sp>
        <p:nvSpPr>
          <p:cNvPr id="21" name="TextBox 20">
            <a:extLst>
              <a:ext uri="{FF2B5EF4-FFF2-40B4-BE49-F238E27FC236}">
                <a16:creationId xmlns:a16="http://schemas.microsoft.com/office/drawing/2014/main" id="{B3157D12-07E7-98CD-6F12-EE110158ECDC}"/>
              </a:ext>
            </a:extLst>
          </p:cNvPr>
          <p:cNvSpPr txBox="1"/>
          <p:nvPr/>
        </p:nvSpPr>
        <p:spPr>
          <a:xfrm>
            <a:off x="223778" y="6318404"/>
            <a:ext cx="1891352" cy="369332"/>
          </a:xfrm>
          <a:prstGeom prst="rect">
            <a:avLst/>
          </a:prstGeom>
          <a:noFill/>
        </p:spPr>
        <p:txBody>
          <a:bodyPr wrap="none" rtlCol="0">
            <a:spAutoFit/>
          </a:bodyPr>
          <a:lstStyle/>
          <a:p>
            <a:r>
              <a:rPr lang="en-GB" b="1" dirty="0"/>
              <a:t>From Lazic (2016) </a:t>
            </a:r>
          </a:p>
        </p:txBody>
      </p:sp>
      <p:cxnSp>
        <p:nvCxnSpPr>
          <p:cNvPr id="23" name="Straight Arrow Connector 22">
            <a:extLst>
              <a:ext uri="{FF2B5EF4-FFF2-40B4-BE49-F238E27FC236}">
                <a16:creationId xmlns:a16="http://schemas.microsoft.com/office/drawing/2014/main" id="{4FAACA22-AE6D-68AE-3653-0FCE2A4AA78C}"/>
              </a:ext>
            </a:extLst>
          </p:cNvPr>
          <p:cNvCxnSpPr>
            <a:cxnSpLocks/>
            <a:stCxn id="7" idx="2"/>
          </p:cNvCxnSpPr>
          <p:nvPr/>
        </p:nvCxnSpPr>
        <p:spPr>
          <a:xfrm flipH="1">
            <a:off x="1117698" y="3788349"/>
            <a:ext cx="21255" cy="80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1C60F9-84E3-C36C-DACA-2EF8A5050BD4}"/>
              </a:ext>
            </a:extLst>
          </p:cNvPr>
          <p:cNvCxnSpPr/>
          <p:nvPr/>
        </p:nvCxnSpPr>
        <p:spPr>
          <a:xfrm>
            <a:off x="3656209" y="3479136"/>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310332-3D2E-120B-0CEC-435F8A2B8E2F}"/>
              </a:ext>
            </a:extLst>
          </p:cNvPr>
          <p:cNvCxnSpPr/>
          <p:nvPr/>
        </p:nvCxnSpPr>
        <p:spPr>
          <a:xfrm>
            <a:off x="5877464" y="3584729"/>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BCA515-0741-CDE7-D37D-8A26988FB4B9}"/>
              </a:ext>
            </a:extLst>
          </p:cNvPr>
          <p:cNvCxnSpPr/>
          <p:nvPr/>
        </p:nvCxnSpPr>
        <p:spPr>
          <a:xfrm>
            <a:off x="8465952" y="3584729"/>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C931E-0156-D79E-081B-F5784E36A41C}"/>
              </a:ext>
            </a:extLst>
          </p:cNvPr>
          <p:cNvCxnSpPr>
            <a:cxnSpLocks/>
          </p:cNvCxnSpPr>
          <p:nvPr/>
        </p:nvCxnSpPr>
        <p:spPr>
          <a:xfrm>
            <a:off x="10734819" y="3883369"/>
            <a:ext cx="0" cy="705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FC928EA-8687-6512-596F-F5A16B36BDA8}"/>
              </a:ext>
            </a:extLst>
          </p:cNvPr>
          <p:cNvSpPr txBox="1"/>
          <p:nvPr/>
        </p:nvSpPr>
        <p:spPr>
          <a:xfrm>
            <a:off x="223778" y="4607574"/>
            <a:ext cx="1830349" cy="646331"/>
          </a:xfrm>
          <a:prstGeom prst="rect">
            <a:avLst/>
          </a:prstGeom>
          <a:noFill/>
        </p:spPr>
        <p:txBody>
          <a:bodyPr wrap="square" rtlCol="0">
            <a:spAutoFit/>
          </a:bodyPr>
          <a:lstStyle/>
          <a:p>
            <a:pPr algn="ctr"/>
            <a:r>
              <a:rPr lang="en-GB" dirty="0"/>
              <a:t>Alpha diversity</a:t>
            </a:r>
          </a:p>
          <a:p>
            <a:pPr algn="ctr"/>
            <a:r>
              <a:rPr lang="en-GB" dirty="0"/>
              <a:t>Health</a:t>
            </a:r>
          </a:p>
        </p:txBody>
      </p:sp>
      <p:sp>
        <p:nvSpPr>
          <p:cNvPr id="29" name="TextBox 28">
            <a:extLst>
              <a:ext uri="{FF2B5EF4-FFF2-40B4-BE49-F238E27FC236}">
                <a16:creationId xmlns:a16="http://schemas.microsoft.com/office/drawing/2014/main" id="{3622F35F-6AB9-1DF9-D2A9-6B60FA34AEF0}"/>
              </a:ext>
            </a:extLst>
          </p:cNvPr>
          <p:cNvSpPr txBox="1"/>
          <p:nvPr/>
        </p:nvSpPr>
        <p:spPr>
          <a:xfrm>
            <a:off x="2855245" y="4364000"/>
            <a:ext cx="1639103" cy="1477328"/>
          </a:xfrm>
          <a:prstGeom prst="rect">
            <a:avLst/>
          </a:prstGeom>
          <a:noFill/>
        </p:spPr>
        <p:txBody>
          <a:bodyPr wrap="none" rtlCol="0">
            <a:spAutoFit/>
          </a:bodyPr>
          <a:lstStyle/>
          <a:p>
            <a:pPr algn="ctr"/>
            <a:r>
              <a:rPr lang="en-GB" dirty="0"/>
              <a:t>Effect of A vs B</a:t>
            </a:r>
          </a:p>
          <a:p>
            <a:pPr algn="ctr"/>
            <a:endParaRPr lang="en-GB" dirty="0"/>
          </a:p>
          <a:p>
            <a:pPr algn="ctr"/>
            <a:r>
              <a:rPr lang="en-GB" dirty="0"/>
              <a:t>Estimate?</a:t>
            </a:r>
          </a:p>
          <a:p>
            <a:pPr algn="ctr"/>
            <a:r>
              <a:rPr lang="en-GB" dirty="0"/>
              <a:t>Test?</a:t>
            </a:r>
          </a:p>
          <a:p>
            <a:pPr algn="ctr"/>
            <a:r>
              <a:rPr lang="en-GB" dirty="0"/>
              <a:t>Interactions?</a:t>
            </a:r>
          </a:p>
        </p:txBody>
      </p:sp>
      <p:sp>
        <p:nvSpPr>
          <p:cNvPr id="30" name="TextBox 29">
            <a:extLst>
              <a:ext uri="{FF2B5EF4-FFF2-40B4-BE49-F238E27FC236}">
                <a16:creationId xmlns:a16="http://schemas.microsoft.com/office/drawing/2014/main" id="{D08956C4-11DF-86EC-9F1F-02AFEB358ED4}"/>
              </a:ext>
            </a:extLst>
          </p:cNvPr>
          <p:cNvSpPr txBox="1"/>
          <p:nvPr/>
        </p:nvSpPr>
        <p:spPr>
          <a:xfrm>
            <a:off x="5341753" y="4444204"/>
            <a:ext cx="1107996" cy="1200329"/>
          </a:xfrm>
          <a:prstGeom prst="rect">
            <a:avLst/>
          </a:prstGeom>
          <a:noFill/>
        </p:spPr>
        <p:txBody>
          <a:bodyPr wrap="none" rtlCol="0">
            <a:spAutoFit/>
          </a:bodyPr>
          <a:lstStyle/>
          <a:p>
            <a:pPr algn="ctr"/>
            <a:r>
              <a:rPr lang="en-GB" dirty="0"/>
              <a:t>Individual</a:t>
            </a:r>
          </a:p>
          <a:p>
            <a:pPr algn="ctr"/>
            <a:r>
              <a:rPr lang="en-GB" dirty="0"/>
              <a:t>Species</a:t>
            </a:r>
          </a:p>
          <a:p>
            <a:pPr algn="ctr"/>
            <a:r>
              <a:rPr lang="en-GB" dirty="0"/>
              <a:t>Genotype</a:t>
            </a:r>
          </a:p>
          <a:p>
            <a:pPr algn="ctr"/>
            <a:r>
              <a:rPr lang="en-GB" dirty="0"/>
              <a:t>(Sex)</a:t>
            </a:r>
          </a:p>
        </p:txBody>
      </p:sp>
      <p:sp>
        <p:nvSpPr>
          <p:cNvPr id="31" name="TextBox 30">
            <a:extLst>
              <a:ext uri="{FF2B5EF4-FFF2-40B4-BE49-F238E27FC236}">
                <a16:creationId xmlns:a16="http://schemas.microsoft.com/office/drawing/2014/main" id="{7C53CDAC-5FCC-C757-E16B-C1E3036CE9C2}"/>
              </a:ext>
            </a:extLst>
          </p:cNvPr>
          <p:cNvSpPr txBox="1"/>
          <p:nvPr/>
        </p:nvSpPr>
        <p:spPr>
          <a:xfrm>
            <a:off x="7414584" y="4393195"/>
            <a:ext cx="2107500" cy="1477328"/>
          </a:xfrm>
          <a:prstGeom prst="rect">
            <a:avLst/>
          </a:prstGeom>
          <a:noFill/>
        </p:spPr>
        <p:txBody>
          <a:bodyPr wrap="none" rtlCol="0">
            <a:spAutoFit/>
          </a:bodyPr>
          <a:lstStyle/>
          <a:p>
            <a:pPr algn="ctr"/>
            <a:r>
              <a:rPr lang="en-GB" dirty="0"/>
              <a:t>Lab conditions</a:t>
            </a:r>
          </a:p>
          <a:p>
            <a:pPr algn="ctr"/>
            <a:r>
              <a:rPr lang="en-GB" dirty="0"/>
              <a:t>Treatment variation</a:t>
            </a:r>
          </a:p>
          <a:p>
            <a:pPr algn="ctr"/>
            <a:r>
              <a:rPr lang="en-GB" dirty="0"/>
              <a:t>Contamination</a:t>
            </a:r>
          </a:p>
          <a:p>
            <a:pPr algn="ctr"/>
            <a:r>
              <a:rPr lang="en-GB" dirty="0"/>
              <a:t>Time of year</a:t>
            </a:r>
          </a:p>
          <a:p>
            <a:pPr algn="ctr"/>
            <a:r>
              <a:rPr lang="en-GB" dirty="0"/>
              <a:t>Assessor</a:t>
            </a:r>
          </a:p>
        </p:txBody>
      </p:sp>
      <p:sp>
        <p:nvSpPr>
          <p:cNvPr id="33" name="TextBox 32">
            <a:extLst>
              <a:ext uri="{FF2B5EF4-FFF2-40B4-BE49-F238E27FC236}">
                <a16:creationId xmlns:a16="http://schemas.microsoft.com/office/drawing/2014/main" id="{F92B61F1-C219-1B8D-39D7-D333CFD8449B}"/>
              </a:ext>
            </a:extLst>
          </p:cNvPr>
          <p:cNvSpPr txBox="1"/>
          <p:nvPr/>
        </p:nvSpPr>
        <p:spPr>
          <a:xfrm>
            <a:off x="9670764" y="4680788"/>
            <a:ext cx="2297458" cy="1200329"/>
          </a:xfrm>
          <a:prstGeom prst="rect">
            <a:avLst/>
          </a:prstGeom>
          <a:noFill/>
        </p:spPr>
        <p:txBody>
          <a:bodyPr wrap="square" rtlCol="0">
            <a:spAutoFit/>
          </a:bodyPr>
          <a:lstStyle/>
          <a:p>
            <a:pPr algn="ctr"/>
            <a:r>
              <a:rPr lang="en-GB" dirty="0"/>
              <a:t>Measurement error</a:t>
            </a:r>
          </a:p>
          <a:p>
            <a:pPr algn="ctr"/>
            <a:r>
              <a:rPr lang="en-GB" dirty="0"/>
              <a:t>Between-plant variance</a:t>
            </a:r>
          </a:p>
          <a:p>
            <a:pPr algn="ctr"/>
            <a:endParaRPr lang="en-GB" dirty="0"/>
          </a:p>
        </p:txBody>
      </p:sp>
    </p:spTree>
    <p:extLst>
      <p:ext uri="{BB962C8B-B14F-4D97-AF65-F5344CB8AC3E}">
        <p14:creationId xmlns:p14="http://schemas.microsoft.com/office/powerpoint/2010/main" val="10063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20" grpId="0"/>
      <p:bldP spid="21" grpId="0"/>
      <p:bldP spid="28" grpId="0"/>
      <p:bldP spid="29" grpId="0"/>
      <p:bldP spid="30" grpId="0"/>
      <p:bldP spid="31"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1FF7-873C-61CD-F9EA-0D19E558429C}"/>
              </a:ext>
            </a:extLst>
          </p:cNvPr>
          <p:cNvSpPr>
            <a:spLocks noGrp="1"/>
          </p:cNvSpPr>
          <p:nvPr>
            <p:ph type="title"/>
          </p:nvPr>
        </p:nvSpPr>
        <p:spPr/>
        <p:txBody>
          <a:bodyPr/>
          <a:lstStyle/>
          <a:p>
            <a:r>
              <a:rPr lang="en-GB"/>
              <a:t>So how should we design our experiment?</a:t>
            </a:r>
          </a:p>
        </p:txBody>
      </p:sp>
      <p:sp>
        <p:nvSpPr>
          <p:cNvPr id="3" name="Content Placeholder 2">
            <a:extLst>
              <a:ext uri="{FF2B5EF4-FFF2-40B4-BE49-F238E27FC236}">
                <a16:creationId xmlns:a16="http://schemas.microsoft.com/office/drawing/2014/main" id="{BB549203-4152-B492-8C8D-FB034430C393}"/>
              </a:ext>
            </a:extLst>
          </p:cNvPr>
          <p:cNvSpPr>
            <a:spLocks noGrp="1"/>
          </p:cNvSpPr>
          <p:nvPr>
            <p:ph idx="1"/>
          </p:nvPr>
        </p:nvSpPr>
        <p:spPr/>
        <p:txBody>
          <a:bodyPr/>
          <a:lstStyle/>
          <a:p>
            <a:endParaRPr lang="en-GB" dirty="0"/>
          </a:p>
          <a:p>
            <a:r>
              <a:rPr lang="en-GB" dirty="0"/>
              <a:t>What </a:t>
            </a:r>
            <a:r>
              <a:rPr lang="en-GB" i="1" dirty="0"/>
              <a:t>should </a:t>
            </a:r>
            <a:r>
              <a:rPr lang="en-GB" dirty="0"/>
              <a:t>we have done to estimate the effect of treatment?</a:t>
            </a:r>
          </a:p>
          <a:p>
            <a:endParaRPr lang="en-GB" dirty="0"/>
          </a:p>
          <a:p>
            <a:r>
              <a:rPr lang="en-GB" dirty="0"/>
              <a:t>How do we make decisions about material, layout, measurement etc...</a:t>
            </a:r>
          </a:p>
        </p:txBody>
      </p:sp>
    </p:spTree>
    <p:extLst>
      <p:ext uri="{BB962C8B-B14F-4D97-AF65-F5344CB8AC3E}">
        <p14:creationId xmlns:p14="http://schemas.microsoft.com/office/powerpoint/2010/main" val="20017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164BB-9A42-4E32-DA00-14F4E0F0602C}"/>
              </a:ext>
            </a:extLst>
          </p:cNvPr>
          <p:cNvSpPr>
            <a:spLocks noGrp="1"/>
          </p:cNvSpPr>
          <p:nvPr>
            <p:ph type="title"/>
          </p:nvPr>
        </p:nvSpPr>
        <p:spPr/>
        <p:txBody>
          <a:bodyPr/>
          <a:lstStyle/>
          <a:p>
            <a:r>
              <a:rPr lang="en-GB" dirty="0">
                <a:latin typeface="Franklin Gothic Demi" panose="020B0703020102020204" pitchFamily="34" charset="0"/>
              </a:rPr>
              <a:t>Elements of experimental design</a:t>
            </a:r>
            <a:br>
              <a:rPr lang="en-GB" dirty="0">
                <a:latin typeface="Franklin Gothic Demi" panose="020B0703020102020204" pitchFamily="34" charset="0"/>
              </a:rPr>
            </a:br>
            <a:endParaRPr lang="en-GB" dirty="0"/>
          </a:p>
        </p:txBody>
      </p:sp>
      <p:sp>
        <p:nvSpPr>
          <p:cNvPr id="3" name="Content Placeholder 2">
            <a:extLst>
              <a:ext uri="{FF2B5EF4-FFF2-40B4-BE49-F238E27FC236}">
                <a16:creationId xmlns:a16="http://schemas.microsoft.com/office/drawing/2014/main" id="{7B64A4B2-ADE4-440B-9A8F-9BD6B51C431F}"/>
              </a:ext>
            </a:extLst>
          </p:cNvPr>
          <p:cNvSpPr>
            <a:spLocks noGrp="1"/>
          </p:cNvSpPr>
          <p:nvPr>
            <p:ph idx="1"/>
          </p:nvPr>
        </p:nvSpPr>
        <p:spPr>
          <a:xfrm>
            <a:off x="838200" y="861508"/>
            <a:ext cx="10515600" cy="3902075"/>
          </a:xfrm>
        </p:spPr>
        <p:txBody>
          <a:bodyPr/>
          <a:lstStyle/>
          <a:p>
            <a:endParaRPr lang="en-GB" dirty="0"/>
          </a:p>
          <a:p>
            <a:endParaRPr lang="en-GB" dirty="0"/>
          </a:p>
        </p:txBody>
      </p:sp>
      <p:sp>
        <p:nvSpPr>
          <p:cNvPr id="4" name="Rectangle 3">
            <a:extLst>
              <a:ext uri="{FF2B5EF4-FFF2-40B4-BE49-F238E27FC236}">
                <a16:creationId xmlns:a16="http://schemas.microsoft.com/office/drawing/2014/main" id="{A7A53A4E-AF2D-4880-97B7-8AC0B06F805C}"/>
              </a:ext>
            </a:extLst>
          </p:cNvPr>
          <p:cNvSpPr/>
          <p:nvPr/>
        </p:nvSpPr>
        <p:spPr>
          <a:xfrm>
            <a:off x="492055" y="1447903"/>
            <a:ext cx="3628303" cy="1235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What do we ultimately want to know?</a:t>
            </a:r>
          </a:p>
          <a:p>
            <a:pPr algn="ctr"/>
            <a:r>
              <a:rPr lang="en-GB" dirty="0"/>
              <a:t>Eg:  </a:t>
            </a:r>
            <a:r>
              <a:rPr lang="en-GB" b="1" i="1" dirty="0"/>
              <a:t>Is treatment beneficial for gut health?</a:t>
            </a:r>
          </a:p>
        </p:txBody>
      </p:sp>
      <p:sp>
        <p:nvSpPr>
          <p:cNvPr id="9" name="Rectangle 8">
            <a:extLst>
              <a:ext uri="{FF2B5EF4-FFF2-40B4-BE49-F238E27FC236}">
                <a16:creationId xmlns:a16="http://schemas.microsoft.com/office/drawing/2014/main" id="{E814F146-7270-4101-A72B-A99BCA3D4913}"/>
              </a:ext>
            </a:extLst>
          </p:cNvPr>
          <p:cNvSpPr/>
          <p:nvPr/>
        </p:nvSpPr>
        <p:spPr>
          <a:xfrm>
            <a:off x="492055" y="3117396"/>
            <a:ext cx="3632429" cy="2290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Research question(s)</a:t>
            </a:r>
            <a:br>
              <a:rPr lang="en-GB" dirty="0"/>
            </a:br>
            <a:r>
              <a:rPr lang="en-GB" dirty="0"/>
              <a:t>(Question you will actually answer)</a:t>
            </a:r>
          </a:p>
          <a:p>
            <a:pPr algn="ctr"/>
            <a:endParaRPr lang="en-GB" dirty="0"/>
          </a:p>
          <a:p>
            <a:pPr algn="ctr"/>
            <a:r>
              <a:rPr lang="en-GB" b="1" i="1" dirty="0"/>
              <a:t>Do mice fed with supplement for four weeks have a more diverse microbiome than mice fed with usual diet?</a:t>
            </a:r>
          </a:p>
        </p:txBody>
      </p:sp>
      <p:sp>
        <p:nvSpPr>
          <p:cNvPr id="12" name="TextBox 11">
            <a:extLst>
              <a:ext uri="{FF2B5EF4-FFF2-40B4-BE49-F238E27FC236}">
                <a16:creationId xmlns:a16="http://schemas.microsoft.com/office/drawing/2014/main" id="{B7DE4DF9-5385-4278-B5EC-77FCC465530E}"/>
              </a:ext>
            </a:extLst>
          </p:cNvPr>
          <p:cNvSpPr txBox="1"/>
          <p:nvPr/>
        </p:nvSpPr>
        <p:spPr>
          <a:xfrm>
            <a:off x="7349648" y="3401607"/>
            <a:ext cx="4133028" cy="12003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a:t>Measurement</a:t>
            </a:r>
          </a:p>
          <a:p>
            <a:pPr algn="ctr"/>
            <a:r>
              <a:rPr lang="en-GB"/>
              <a:t>What to measure?</a:t>
            </a:r>
          </a:p>
          <a:p>
            <a:pPr algn="ctr"/>
            <a:r>
              <a:rPr lang="en-GB"/>
              <a:t>When to measure?</a:t>
            </a:r>
          </a:p>
          <a:p>
            <a:pPr algn="ctr"/>
            <a:r>
              <a:rPr lang="en-GB"/>
              <a:t>How to measure?</a:t>
            </a:r>
          </a:p>
        </p:txBody>
      </p:sp>
      <p:sp>
        <p:nvSpPr>
          <p:cNvPr id="13" name="TextBox 12">
            <a:extLst>
              <a:ext uri="{FF2B5EF4-FFF2-40B4-BE49-F238E27FC236}">
                <a16:creationId xmlns:a16="http://schemas.microsoft.com/office/drawing/2014/main" id="{34AE282A-B0CA-4248-98AB-B69BC69D045B}"/>
              </a:ext>
            </a:extLst>
          </p:cNvPr>
          <p:cNvSpPr txBox="1"/>
          <p:nvPr/>
        </p:nvSpPr>
        <p:spPr>
          <a:xfrm>
            <a:off x="9505360" y="1462088"/>
            <a:ext cx="1922534" cy="14773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dirty="0"/>
              <a:t>Material</a:t>
            </a:r>
          </a:p>
          <a:p>
            <a:pPr algn="ctr"/>
            <a:r>
              <a:rPr lang="en-GB" dirty="0"/>
              <a:t>Sampling frame</a:t>
            </a:r>
          </a:p>
          <a:p>
            <a:pPr algn="ctr"/>
            <a:r>
              <a:rPr lang="en-GB" dirty="0"/>
              <a:t>Samples</a:t>
            </a:r>
          </a:p>
          <a:p>
            <a:pPr algn="ctr"/>
            <a:r>
              <a:rPr lang="en-GB" dirty="0"/>
              <a:t>Controls</a:t>
            </a:r>
          </a:p>
          <a:p>
            <a:pPr algn="ctr"/>
            <a:r>
              <a:rPr lang="en-GB" dirty="0"/>
              <a:t>Exclusion criteria</a:t>
            </a:r>
          </a:p>
        </p:txBody>
      </p:sp>
      <p:sp>
        <p:nvSpPr>
          <p:cNvPr id="21" name="TextBox 20">
            <a:extLst>
              <a:ext uri="{FF2B5EF4-FFF2-40B4-BE49-F238E27FC236}">
                <a16:creationId xmlns:a16="http://schemas.microsoft.com/office/drawing/2014/main" id="{17657FCF-AA8F-4D9D-84EC-92C03970BED7}"/>
              </a:ext>
            </a:extLst>
          </p:cNvPr>
          <p:cNvSpPr txBox="1"/>
          <p:nvPr/>
        </p:nvSpPr>
        <p:spPr>
          <a:xfrm>
            <a:off x="7340558" y="1452487"/>
            <a:ext cx="1831455" cy="175432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a:t>Design</a:t>
            </a:r>
          </a:p>
          <a:p>
            <a:pPr algn="ctr"/>
            <a:r>
              <a:rPr lang="en-GB"/>
              <a:t>Interventions</a:t>
            </a:r>
          </a:p>
          <a:p>
            <a:pPr algn="ctr"/>
            <a:r>
              <a:rPr lang="en-GB"/>
              <a:t>Replication</a:t>
            </a:r>
          </a:p>
          <a:p>
            <a:pPr algn="ctr"/>
            <a:r>
              <a:rPr lang="en-GB"/>
              <a:t>Sampling</a:t>
            </a:r>
          </a:p>
          <a:p>
            <a:pPr algn="ctr"/>
            <a:r>
              <a:rPr lang="en-GB"/>
              <a:t>Allocation</a:t>
            </a:r>
          </a:p>
          <a:p>
            <a:pPr algn="ctr"/>
            <a:r>
              <a:rPr lang="en-GB"/>
              <a:t>Sample size</a:t>
            </a:r>
          </a:p>
        </p:txBody>
      </p:sp>
      <p:sp>
        <p:nvSpPr>
          <p:cNvPr id="8" name="Arrow: Left-Right 7">
            <a:extLst>
              <a:ext uri="{FF2B5EF4-FFF2-40B4-BE49-F238E27FC236}">
                <a16:creationId xmlns:a16="http://schemas.microsoft.com/office/drawing/2014/main" id="{0699E1D1-6B5B-4858-9C59-E789C591C418}"/>
              </a:ext>
            </a:extLst>
          </p:cNvPr>
          <p:cNvSpPr/>
          <p:nvPr/>
        </p:nvSpPr>
        <p:spPr>
          <a:xfrm rot="5400000">
            <a:off x="3141040" y="2715924"/>
            <a:ext cx="597415" cy="355511"/>
          </a:xfrm>
          <a:prstGeom prst="leftRight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E56B9016-CE1C-4C2F-AD24-8C413D0996AF}"/>
              </a:ext>
            </a:extLst>
          </p:cNvPr>
          <p:cNvSpPr/>
          <p:nvPr/>
        </p:nvSpPr>
        <p:spPr>
          <a:xfrm>
            <a:off x="9039979" y="2240529"/>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D31C0754-DF4B-4018-82C6-128D46F8A759}"/>
              </a:ext>
            </a:extLst>
          </p:cNvPr>
          <p:cNvSpPr txBox="1"/>
          <p:nvPr/>
        </p:nvSpPr>
        <p:spPr>
          <a:xfrm>
            <a:off x="4532867" y="1447903"/>
            <a:ext cx="2452180" cy="3416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u="sng" dirty="0"/>
              <a:t>Analysis</a:t>
            </a:r>
          </a:p>
          <a:p>
            <a:pPr algn="ctr"/>
            <a:r>
              <a:rPr lang="en-GB" dirty="0"/>
              <a:t>How will you use data answer the question set out in the objectives?</a:t>
            </a:r>
          </a:p>
          <a:p>
            <a:pPr algn="ctr"/>
            <a:endParaRPr lang="en-GB" dirty="0"/>
          </a:p>
          <a:p>
            <a:pPr algn="ctr"/>
            <a:r>
              <a:rPr lang="en-GB" dirty="0"/>
              <a:t>What comparisons will you make?</a:t>
            </a:r>
          </a:p>
          <a:p>
            <a:pPr algn="ctr"/>
            <a:endParaRPr lang="en-GB" dirty="0"/>
          </a:p>
          <a:p>
            <a:pPr algn="ctr"/>
            <a:r>
              <a:rPr lang="en-GB" dirty="0"/>
              <a:t>What quantities will you estimate</a:t>
            </a:r>
          </a:p>
          <a:p>
            <a:pPr algn="ctr"/>
            <a:endParaRPr lang="en-GB" dirty="0"/>
          </a:p>
        </p:txBody>
      </p:sp>
      <p:sp>
        <p:nvSpPr>
          <p:cNvPr id="29" name="Arrow: Left-Right 28">
            <a:extLst>
              <a:ext uri="{FF2B5EF4-FFF2-40B4-BE49-F238E27FC236}">
                <a16:creationId xmlns:a16="http://schemas.microsoft.com/office/drawing/2014/main" id="{3D5BE9B2-A8C5-4C7E-A985-1916D07CE71F}"/>
              </a:ext>
            </a:extLst>
          </p:cNvPr>
          <p:cNvSpPr/>
          <p:nvPr/>
        </p:nvSpPr>
        <p:spPr>
          <a:xfrm>
            <a:off x="6891486" y="3537274"/>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Left-Right 27">
            <a:extLst>
              <a:ext uri="{FF2B5EF4-FFF2-40B4-BE49-F238E27FC236}">
                <a16:creationId xmlns:a16="http://schemas.microsoft.com/office/drawing/2014/main" id="{8B9A79BA-79EA-46BB-BA9C-090A6E3FDD0A}"/>
              </a:ext>
            </a:extLst>
          </p:cNvPr>
          <p:cNvSpPr/>
          <p:nvPr/>
        </p:nvSpPr>
        <p:spPr>
          <a:xfrm>
            <a:off x="6903486" y="2634791"/>
            <a:ext cx="597415"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Left-Right 25">
            <a:extLst>
              <a:ext uri="{FF2B5EF4-FFF2-40B4-BE49-F238E27FC236}">
                <a16:creationId xmlns:a16="http://schemas.microsoft.com/office/drawing/2014/main" id="{1C3AC4DD-422A-4D4C-B23F-6F77BF46A9B6}"/>
              </a:ext>
            </a:extLst>
          </p:cNvPr>
          <p:cNvSpPr/>
          <p:nvPr/>
        </p:nvSpPr>
        <p:spPr>
          <a:xfrm>
            <a:off x="3872750" y="3983532"/>
            <a:ext cx="904057" cy="35551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7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3" grpId="0" animBg="1"/>
      <p:bldP spid="21" grpId="0" animBg="1"/>
      <p:bldP spid="8" grpId="0" animBg="1"/>
      <p:bldP spid="27" grpId="0" animBg="1"/>
      <p:bldP spid="30" grpId="0" animBg="1"/>
      <p:bldP spid="29" grpId="0" animBg="1"/>
      <p:bldP spid="28"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5C45-ED40-2A9E-4419-4ED5B5B48E67}"/>
              </a:ext>
            </a:extLst>
          </p:cNvPr>
          <p:cNvSpPr>
            <a:spLocks noGrp="1"/>
          </p:cNvSpPr>
          <p:nvPr>
            <p:ph type="title"/>
          </p:nvPr>
        </p:nvSpPr>
        <p:spPr/>
        <p:txBody>
          <a:bodyPr/>
          <a:lstStyle/>
          <a:p>
            <a:r>
              <a:rPr lang="en-GB" b="1" dirty="0"/>
              <a:t>Setting the question</a:t>
            </a:r>
          </a:p>
        </p:txBody>
      </p:sp>
      <p:sp>
        <p:nvSpPr>
          <p:cNvPr id="3" name="Content Placeholder 2">
            <a:extLst>
              <a:ext uri="{FF2B5EF4-FFF2-40B4-BE49-F238E27FC236}">
                <a16:creationId xmlns:a16="http://schemas.microsoft.com/office/drawing/2014/main" id="{28BC81A6-F94C-8B3D-FB00-6C650BC1FBB8}"/>
              </a:ext>
            </a:extLst>
          </p:cNvPr>
          <p:cNvSpPr>
            <a:spLocks noGrp="1"/>
          </p:cNvSpPr>
          <p:nvPr>
            <p:ph idx="1"/>
          </p:nvPr>
        </p:nvSpPr>
        <p:spPr>
          <a:xfrm>
            <a:off x="540519" y="1462907"/>
            <a:ext cx="5465885" cy="5395093"/>
          </a:xfrm>
        </p:spPr>
        <p:txBody>
          <a:bodyPr>
            <a:noAutofit/>
          </a:bodyPr>
          <a:lstStyle/>
          <a:p>
            <a:pPr marL="0" indent="0">
              <a:buNone/>
            </a:pPr>
            <a:r>
              <a:rPr lang="en-GB" sz="1800" dirty="0"/>
              <a:t>Our simple study aims to </a:t>
            </a:r>
            <a:r>
              <a:rPr lang="en-GB" sz="1800" b="1" dirty="0"/>
              <a:t>test a hypothesis </a:t>
            </a:r>
            <a:r>
              <a:rPr lang="en-GB" sz="1800" dirty="0"/>
              <a:t>of a </a:t>
            </a:r>
            <a:r>
              <a:rPr lang="en-GB" sz="1800" b="1" dirty="0"/>
              <a:t>causal effect.</a:t>
            </a:r>
          </a:p>
          <a:p>
            <a:pPr marL="0" indent="0">
              <a:buNone/>
            </a:pPr>
            <a:r>
              <a:rPr lang="en-GB" sz="1800" b="1" dirty="0"/>
              <a:t>  </a:t>
            </a:r>
            <a:r>
              <a:rPr lang="en-GB" sz="1800" dirty="0"/>
              <a:t>Dietary supplement -&gt; Gut health</a:t>
            </a:r>
          </a:p>
          <a:p>
            <a:pPr marL="0" indent="0">
              <a:buNone/>
            </a:pPr>
            <a:r>
              <a:rPr lang="en-GB" sz="1800" dirty="0"/>
              <a:t>Not every experiment is to test a causal effect.</a:t>
            </a:r>
          </a:p>
          <a:p>
            <a:endParaRPr lang="en-GB" sz="1800" dirty="0"/>
          </a:p>
          <a:p>
            <a:pPr marL="0" indent="0">
              <a:buNone/>
            </a:pPr>
            <a:r>
              <a:rPr lang="en-GB" sz="1800" dirty="0"/>
              <a:t>What other kinds of questions are there? (apart from </a:t>
            </a:r>
            <a:r>
              <a:rPr lang="en-GB" sz="1800" i="1" dirty="0"/>
              <a:t>causal</a:t>
            </a:r>
            <a:r>
              <a:rPr lang="en-GB" sz="1800" dirty="0"/>
              <a:t>)</a:t>
            </a:r>
          </a:p>
          <a:p>
            <a:r>
              <a:rPr lang="en-GB" sz="1800" dirty="0"/>
              <a:t>Exploratory</a:t>
            </a:r>
          </a:p>
          <a:p>
            <a:r>
              <a:rPr lang="en-GB" sz="1800" dirty="0"/>
              <a:t>Descriptive</a:t>
            </a:r>
          </a:p>
          <a:p>
            <a:r>
              <a:rPr lang="en-GB" sz="1800" dirty="0"/>
              <a:t>Measurement/validation</a:t>
            </a:r>
          </a:p>
          <a:p>
            <a:r>
              <a:rPr lang="en-GB" sz="1800" dirty="0"/>
              <a:t>Predictive</a:t>
            </a:r>
          </a:p>
          <a:p>
            <a:r>
              <a:rPr lang="en-GB" sz="1800" dirty="0"/>
              <a:t>Others?</a:t>
            </a:r>
          </a:p>
        </p:txBody>
      </p:sp>
      <p:sp>
        <p:nvSpPr>
          <p:cNvPr id="5" name="TextBox 4">
            <a:extLst>
              <a:ext uri="{FF2B5EF4-FFF2-40B4-BE49-F238E27FC236}">
                <a16:creationId xmlns:a16="http://schemas.microsoft.com/office/drawing/2014/main" id="{6A3EFCFC-D48E-5D69-333A-07004C213630}"/>
              </a:ext>
            </a:extLst>
          </p:cNvPr>
          <p:cNvSpPr txBox="1"/>
          <p:nvPr/>
        </p:nvSpPr>
        <p:spPr>
          <a:xfrm>
            <a:off x="6559296" y="510858"/>
            <a:ext cx="4934712" cy="59093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Every experiment needs a clear question to be designed well</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It needs to be a question that has an answer, and it will be clear when the question has been answered</a:t>
            </a:r>
          </a:p>
          <a:p>
            <a:endParaRPr lang="en-GB" dirty="0">
              <a:latin typeface="MV Boli" panose="02000500030200090000" pitchFamily="2" charset="0"/>
              <a:cs typeface="MV Boli" panose="02000500030200090000" pitchFamily="2" charset="0"/>
            </a:endParaRPr>
          </a:p>
          <a:p>
            <a:r>
              <a:rPr lang="en-GB" dirty="0">
                <a:solidFill>
                  <a:srgbClr val="FFFF00"/>
                </a:solidFill>
                <a:latin typeface="MV Boli" panose="02000500030200090000" pitchFamily="2" charset="0"/>
                <a:cs typeface="MV Boli" panose="02000500030200090000" pitchFamily="2" charset="0"/>
              </a:rPr>
              <a:t>Real NBI example:</a:t>
            </a:r>
          </a:p>
          <a:p>
            <a:r>
              <a:rPr lang="en-GB" dirty="0">
                <a:solidFill>
                  <a:srgbClr val="FFFF00"/>
                </a:solidFill>
                <a:latin typeface="MV Boli" panose="02000500030200090000" pitchFamily="2" charset="0"/>
                <a:cs typeface="MV Boli" panose="02000500030200090000" pitchFamily="2" charset="0"/>
              </a:rPr>
              <a:t>“We want to investigate the bacteria found on different retail meat products, how many samples should we take?”</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First, this is not a question</a:t>
            </a:r>
          </a:p>
          <a:p>
            <a:r>
              <a:rPr lang="en-GB" dirty="0">
                <a:latin typeface="MV Boli" panose="02000500030200090000" pitchFamily="2" charset="0"/>
                <a:cs typeface="MV Boli" panose="02000500030200090000" pitchFamily="2" charset="0"/>
              </a:rPr>
              <a:t>Second, you can’t say when the aims have been met</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So how can you design this? Needs to be much more specific, even though its an exploratory study</a:t>
            </a:r>
          </a:p>
          <a:p>
            <a:endParaRPr lang="en-GB"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49562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F7E3-9A97-C448-B587-2B2401BE09F8}"/>
              </a:ext>
            </a:extLst>
          </p:cNvPr>
          <p:cNvSpPr>
            <a:spLocks noGrp="1"/>
          </p:cNvSpPr>
          <p:nvPr>
            <p:ph type="title"/>
          </p:nvPr>
        </p:nvSpPr>
        <p:spPr/>
        <p:txBody>
          <a:bodyPr/>
          <a:lstStyle/>
          <a:p>
            <a:r>
              <a:rPr lang="en-GB" b="1" dirty="0"/>
              <a:t>Inductive vs deductive research?</a:t>
            </a:r>
            <a:endParaRPr lang="en-GB" dirty="0"/>
          </a:p>
        </p:txBody>
      </p:sp>
      <p:sp>
        <p:nvSpPr>
          <p:cNvPr id="3" name="Content Placeholder 2">
            <a:extLst>
              <a:ext uri="{FF2B5EF4-FFF2-40B4-BE49-F238E27FC236}">
                <a16:creationId xmlns:a16="http://schemas.microsoft.com/office/drawing/2014/main" id="{40225301-B4F7-FE0E-8C9C-C25C47E0A938}"/>
              </a:ext>
            </a:extLst>
          </p:cNvPr>
          <p:cNvSpPr>
            <a:spLocks noGrp="1"/>
          </p:cNvSpPr>
          <p:nvPr>
            <p:ph idx="1"/>
          </p:nvPr>
        </p:nvSpPr>
        <p:spPr>
          <a:xfrm>
            <a:off x="548639" y="1462088"/>
            <a:ext cx="5257800" cy="4335463"/>
          </a:xfrm>
        </p:spPr>
        <p:txBody>
          <a:bodyPr>
            <a:normAutofit fontScale="92500" lnSpcReduction="10000"/>
          </a:bodyPr>
          <a:lstStyle/>
          <a:p>
            <a:pPr marL="0" indent="0">
              <a:buNone/>
            </a:pPr>
            <a:r>
              <a:rPr lang="en-GB" sz="2000" b="1" dirty="0"/>
              <a:t>Inductive research:</a:t>
            </a:r>
          </a:p>
          <a:p>
            <a:r>
              <a:rPr lang="en-GB" sz="2000" dirty="0"/>
              <a:t>Discovery – exploratory </a:t>
            </a:r>
          </a:p>
          <a:p>
            <a:r>
              <a:rPr lang="en-GB" sz="2000" dirty="0"/>
              <a:t>Hypothesis generating</a:t>
            </a:r>
          </a:p>
          <a:p>
            <a:r>
              <a:rPr lang="en-GB" sz="2000" dirty="0"/>
              <a:t>Not enough prior knowledge about a system to form a model or hypothesis</a:t>
            </a:r>
          </a:p>
          <a:p>
            <a:r>
              <a:rPr lang="en-GB" sz="2000" dirty="0"/>
              <a:t>Goal - exploring the model space </a:t>
            </a:r>
          </a:p>
          <a:p>
            <a:endParaRPr lang="en-GB" sz="2000" dirty="0"/>
          </a:p>
          <a:p>
            <a:pPr marL="0" indent="0">
              <a:buNone/>
            </a:pPr>
            <a:r>
              <a:rPr lang="en-GB" sz="2000" b="1" dirty="0"/>
              <a:t>Deductive research:</a:t>
            </a:r>
          </a:p>
          <a:p>
            <a:r>
              <a:rPr lang="en-GB" sz="2000" dirty="0"/>
              <a:t>Setting a precise question and confirming a hypothesis</a:t>
            </a:r>
          </a:p>
          <a:p>
            <a:r>
              <a:rPr lang="en-GB" sz="2000" dirty="0"/>
              <a:t>More available prior work</a:t>
            </a:r>
          </a:p>
          <a:p>
            <a:r>
              <a:rPr lang="en-GB" sz="2000" dirty="0"/>
              <a:t>More directly actionable findings?</a:t>
            </a:r>
          </a:p>
        </p:txBody>
      </p:sp>
      <p:sp>
        <p:nvSpPr>
          <p:cNvPr id="4" name="Content Placeholder 2">
            <a:extLst>
              <a:ext uri="{FF2B5EF4-FFF2-40B4-BE49-F238E27FC236}">
                <a16:creationId xmlns:a16="http://schemas.microsoft.com/office/drawing/2014/main" id="{700CFC26-6B17-31C6-8002-77235CA5CB38}"/>
              </a:ext>
            </a:extLst>
          </p:cNvPr>
          <p:cNvSpPr txBox="1">
            <a:spLocks/>
          </p:cNvSpPr>
          <p:nvPr/>
        </p:nvSpPr>
        <p:spPr>
          <a:xfrm>
            <a:off x="6582508" y="1711755"/>
            <a:ext cx="4833423" cy="368135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Different design and analysis methods will be needed</a:t>
            </a:r>
          </a:p>
          <a:p>
            <a:endParaRPr lang="en-GB" dirty="0"/>
          </a:p>
          <a:p>
            <a:pPr marL="0" indent="0">
              <a:buNone/>
            </a:pPr>
            <a:r>
              <a:rPr lang="en-GB" dirty="0"/>
              <a:t>Not always clear distinctions </a:t>
            </a:r>
          </a:p>
          <a:p>
            <a:endParaRPr lang="en-GB" dirty="0"/>
          </a:p>
          <a:p>
            <a:pPr marL="0" indent="0">
              <a:buNone/>
            </a:pPr>
            <a:r>
              <a:rPr lang="en-GB" dirty="0"/>
              <a:t>Many microbiome studies have inductive aims and methods but deductive interpretation</a:t>
            </a:r>
          </a:p>
          <a:p>
            <a:pPr marL="0" indent="0">
              <a:buNone/>
            </a:pPr>
            <a:endParaRPr lang="en-GB" dirty="0"/>
          </a:p>
          <a:p>
            <a:pPr marL="0" indent="0">
              <a:buNone/>
            </a:pPr>
            <a:r>
              <a:rPr lang="en-GB" b="1" dirty="0"/>
              <a:t>Paradigm</a:t>
            </a:r>
          </a:p>
          <a:p>
            <a:pPr marL="0" indent="0">
              <a:buNone/>
            </a:pPr>
            <a:r>
              <a:rPr lang="en-GB" dirty="0"/>
              <a:t>Broad aim: explore a system</a:t>
            </a:r>
          </a:p>
          <a:p>
            <a:pPr marL="0" indent="0">
              <a:buNone/>
            </a:pPr>
            <a:r>
              <a:rPr lang="en-GB" dirty="0"/>
              <a:t>Conclusions:</a:t>
            </a:r>
            <a:br>
              <a:rPr lang="en-GB" dirty="0"/>
            </a:br>
            <a:r>
              <a:rPr lang="en-GB" dirty="0"/>
              <a:t>Claims of associations, </a:t>
            </a:r>
            <a:br>
              <a:rPr lang="en-GB" dirty="0"/>
            </a:br>
            <a:r>
              <a:rPr lang="en-GB" dirty="0"/>
              <a:t>Require experimental confirmation?</a:t>
            </a:r>
          </a:p>
        </p:txBody>
      </p:sp>
    </p:spTree>
    <p:extLst>
      <p:ext uri="{BB962C8B-B14F-4D97-AF65-F5344CB8AC3E}">
        <p14:creationId xmlns:p14="http://schemas.microsoft.com/office/powerpoint/2010/main" val="36954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62D-C6BC-57E7-FDC0-3F92F4EAC321}"/>
              </a:ext>
            </a:extLst>
          </p:cNvPr>
          <p:cNvSpPr>
            <a:spLocks noGrp="1"/>
          </p:cNvSpPr>
          <p:nvPr>
            <p:ph type="title"/>
          </p:nvPr>
        </p:nvSpPr>
        <p:spPr/>
        <p:txBody>
          <a:bodyPr/>
          <a:lstStyle/>
          <a:p>
            <a:r>
              <a:rPr lang="en-GB" dirty="0"/>
              <a:t>Are these different questions?</a:t>
            </a:r>
          </a:p>
        </p:txBody>
      </p:sp>
      <p:sp>
        <p:nvSpPr>
          <p:cNvPr id="3" name="Content Placeholder 2">
            <a:extLst>
              <a:ext uri="{FF2B5EF4-FFF2-40B4-BE49-F238E27FC236}">
                <a16:creationId xmlns:a16="http://schemas.microsoft.com/office/drawing/2014/main" id="{1B1B9761-966C-A701-1A88-F4EDE7486432}"/>
              </a:ext>
            </a:extLst>
          </p:cNvPr>
          <p:cNvSpPr>
            <a:spLocks noGrp="1"/>
          </p:cNvSpPr>
          <p:nvPr>
            <p:ph idx="1"/>
          </p:nvPr>
        </p:nvSpPr>
        <p:spPr>
          <a:xfrm>
            <a:off x="457200" y="1195755"/>
            <a:ext cx="10896600" cy="4765430"/>
          </a:xfrm>
        </p:spPr>
        <p:txBody>
          <a:bodyPr>
            <a:normAutofit fontScale="70000" lnSpcReduction="20000"/>
          </a:bodyPr>
          <a:lstStyle/>
          <a:p>
            <a:pPr marL="514350" indent="-514350">
              <a:buFont typeface="+mj-lt"/>
              <a:buAutoNum type="arabicPeriod"/>
            </a:pPr>
            <a:r>
              <a:rPr lang="en-GB" dirty="0"/>
              <a:t>How do the gut microbiomes of people with rheumatoid arthritis differ from healthy controls?</a:t>
            </a:r>
          </a:p>
          <a:p>
            <a:pPr marL="514350" indent="-514350">
              <a:buFont typeface="+mj-lt"/>
              <a:buAutoNum type="arabicPeriod"/>
            </a:pPr>
            <a:r>
              <a:rPr lang="en-GB" dirty="0"/>
              <a:t>Can the gut microbiome be used to diagnose RA?</a:t>
            </a:r>
          </a:p>
          <a:p>
            <a:pPr marL="514350" indent="-514350">
              <a:buFont typeface="+mj-lt"/>
              <a:buAutoNum type="arabicPeriod"/>
            </a:pPr>
            <a:r>
              <a:rPr lang="en-GB" dirty="0"/>
              <a:t>Does the gut microbiome contribute to the development of RA?</a:t>
            </a:r>
          </a:p>
          <a:p>
            <a:pPr marL="514350" indent="-514350">
              <a:buFont typeface="+mj-lt"/>
              <a:buAutoNum type="arabicPeriod"/>
            </a:pPr>
            <a:r>
              <a:rPr lang="en-GB" dirty="0"/>
              <a:t>Can the gut microbiome predict RA?</a:t>
            </a:r>
          </a:p>
          <a:p>
            <a:pPr marL="514350" indent="-514350">
              <a:buFont typeface="+mj-lt"/>
              <a:buAutoNum type="arabicPeriod"/>
            </a:pPr>
            <a:r>
              <a:rPr lang="en-GB" dirty="0"/>
              <a:t>Is the gut microbiome a risk factor for RA?</a:t>
            </a:r>
          </a:p>
          <a:p>
            <a:endParaRPr lang="en-GB" dirty="0"/>
          </a:p>
          <a:p>
            <a:endParaRPr lang="en-GB" dirty="0"/>
          </a:p>
          <a:p>
            <a:pPr marL="0" indent="0">
              <a:buNone/>
            </a:pPr>
            <a:r>
              <a:rPr lang="en-GB" i="1" dirty="0"/>
              <a:t>Are they solving different problems?</a:t>
            </a:r>
          </a:p>
          <a:p>
            <a:pPr marL="0" indent="0">
              <a:buNone/>
            </a:pPr>
            <a:r>
              <a:rPr lang="en-GB" i="1" dirty="0"/>
              <a:t>Is there a different purpose?</a:t>
            </a:r>
          </a:p>
          <a:p>
            <a:pPr marL="0" indent="0">
              <a:buNone/>
            </a:pPr>
            <a:r>
              <a:rPr lang="en-GB" i="1" dirty="0"/>
              <a:t>Do these need different study designs?  Different sample sizes?</a:t>
            </a:r>
          </a:p>
          <a:p>
            <a:pPr marL="0" indent="0">
              <a:buNone/>
            </a:pPr>
            <a:r>
              <a:rPr lang="en-GB" i="1" dirty="0"/>
              <a:t>Different approaches to analytic issues?</a:t>
            </a:r>
          </a:p>
          <a:p>
            <a:pPr marL="0" indent="0">
              <a:buNone/>
            </a:pPr>
            <a:r>
              <a:rPr lang="en-GB" i="1" dirty="0"/>
              <a:t>Who is going to benefit from this knowledge, and how will it be used?</a:t>
            </a:r>
          </a:p>
          <a:p>
            <a:pPr marL="0" indent="0">
              <a:buNone/>
            </a:pPr>
            <a:endParaRPr lang="en-GB" i="1" dirty="0"/>
          </a:p>
          <a:p>
            <a:pPr marL="0" indent="0">
              <a:buNone/>
            </a:pPr>
            <a:r>
              <a:rPr lang="en-GB" i="1" dirty="0"/>
              <a:t>Does showing an </a:t>
            </a:r>
            <a:r>
              <a:rPr lang="en-GB" b="1" i="1" u="sng" dirty="0"/>
              <a:t>association</a:t>
            </a:r>
            <a:r>
              <a:rPr lang="en-GB" i="1" dirty="0"/>
              <a:t> between microbiome and RA answer any question?</a:t>
            </a:r>
          </a:p>
        </p:txBody>
      </p:sp>
    </p:spTree>
    <p:extLst>
      <p:ext uri="{BB962C8B-B14F-4D97-AF65-F5344CB8AC3E}">
        <p14:creationId xmlns:p14="http://schemas.microsoft.com/office/powerpoint/2010/main" val="6380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1AB3-2155-8575-74B8-F6911162D459}"/>
              </a:ext>
            </a:extLst>
          </p:cNvPr>
          <p:cNvSpPr>
            <a:spLocks noGrp="1"/>
          </p:cNvSpPr>
          <p:nvPr>
            <p:ph type="title"/>
          </p:nvPr>
        </p:nvSpPr>
        <p:spPr/>
        <p:txBody>
          <a:bodyPr/>
          <a:lstStyle/>
          <a:p>
            <a:r>
              <a:rPr lang="en-GB" dirty="0"/>
              <a:t>Avoid muddy thinking about questions</a:t>
            </a:r>
          </a:p>
        </p:txBody>
      </p:sp>
      <p:sp>
        <p:nvSpPr>
          <p:cNvPr id="3" name="Content Placeholder 2">
            <a:extLst>
              <a:ext uri="{FF2B5EF4-FFF2-40B4-BE49-F238E27FC236}">
                <a16:creationId xmlns:a16="http://schemas.microsoft.com/office/drawing/2014/main" id="{9D2CB278-BD72-5C4E-A8BA-5499D7F7F272}"/>
              </a:ext>
            </a:extLst>
          </p:cNvPr>
          <p:cNvSpPr>
            <a:spLocks noGrp="1"/>
          </p:cNvSpPr>
          <p:nvPr>
            <p:ph idx="1"/>
          </p:nvPr>
        </p:nvSpPr>
        <p:spPr>
          <a:xfrm>
            <a:off x="342900" y="1462088"/>
            <a:ext cx="5606562" cy="3902075"/>
          </a:xfrm>
        </p:spPr>
        <p:txBody>
          <a:bodyPr>
            <a:normAutofit fontScale="70000" lnSpcReduction="20000"/>
          </a:bodyPr>
          <a:lstStyle/>
          <a:p>
            <a:r>
              <a:rPr lang="en-GB" b="1" dirty="0"/>
              <a:t>Questions can be</a:t>
            </a:r>
          </a:p>
          <a:p>
            <a:pPr lvl="1"/>
            <a:r>
              <a:rPr lang="en-GB" dirty="0"/>
              <a:t>Descriptive, causal, predictive, or methodological</a:t>
            </a:r>
          </a:p>
          <a:p>
            <a:endParaRPr lang="en-GB" dirty="0"/>
          </a:p>
          <a:p>
            <a:r>
              <a:rPr lang="en-GB" b="1" dirty="0"/>
              <a:t>Does dietary supplement improve gut health?</a:t>
            </a:r>
          </a:p>
          <a:p>
            <a:pPr lvl="1"/>
            <a:r>
              <a:rPr lang="en-GB" dirty="0"/>
              <a:t>In whom (which </a:t>
            </a:r>
            <a:r>
              <a:rPr lang="en-GB" dirty="0">
                <a:latin typeface="Calibri" panose="020F0502020204030204" pitchFamily="34" charset="0"/>
                <a:ea typeface="Calibri" panose="020F0502020204030204" pitchFamily="34" charset="0"/>
                <a:cs typeface="Calibri" panose="020F0502020204030204" pitchFamily="34" charset="0"/>
              </a:rPr>
              <a:t>population</a:t>
            </a:r>
            <a:r>
              <a:rPr lang="en-GB" dirty="0"/>
              <a:t>)</a:t>
            </a:r>
          </a:p>
          <a:p>
            <a:pPr lvl="1"/>
            <a:r>
              <a:rPr lang="en-GB" dirty="0"/>
              <a:t>With what background</a:t>
            </a:r>
          </a:p>
          <a:p>
            <a:pPr lvl="1"/>
            <a:r>
              <a:rPr lang="en-GB" dirty="0"/>
              <a:t>In which conditions? </a:t>
            </a:r>
          </a:p>
          <a:p>
            <a:pPr lvl="1"/>
            <a:r>
              <a:rPr lang="en-GB" dirty="0"/>
              <a:t>Explanatory (can it in the lab ?) / Pragmatic (does it in practice?)</a:t>
            </a:r>
          </a:p>
          <a:p>
            <a:pPr lvl="1"/>
            <a:r>
              <a:rPr lang="en-GB" dirty="0"/>
              <a:t>By what measure?</a:t>
            </a:r>
          </a:p>
          <a:p>
            <a:pPr lvl="1"/>
            <a:r>
              <a:rPr lang="en-GB" dirty="0"/>
              <a:t>Superior / non-inferior / by how much?</a:t>
            </a:r>
          </a:p>
          <a:p>
            <a:pPr lvl="1"/>
            <a:r>
              <a:rPr lang="en-GB" dirty="0"/>
              <a:t>Over what time period?</a:t>
            </a:r>
          </a:p>
          <a:p>
            <a:pPr lvl="1"/>
            <a:r>
              <a:rPr lang="en-GB" dirty="0"/>
              <a:t>Exactly what treatment? – Dose </a:t>
            </a:r>
          </a:p>
          <a:p>
            <a:pPr lvl="1"/>
            <a:r>
              <a:rPr lang="en-GB" dirty="0"/>
              <a:t>Compared to what?</a:t>
            </a:r>
          </a:p>
          <a:p>
            <a:pPr lvl="1"/>
            <a:endParaRPr lang="en-GB" dirty="0"/>
          </a:p>
        </p:txBody>
      </p:sp>
      <p:pic>
        <p:nvPicPr>
          <p:cNvPr id="4" name="Picture 3">
            <a:extLst>
              <a:ext uri="{FF2B5EF4-FFF2-40B4-BE49-F238E27FC236}">
                <a16:creationId xmlns:a16="http://schemas.microsoft.com/office/drawing/2014/main" id="{9B2F172E-99D1-87AB-F537-0E2001619646}"/>
              </a:ext>
            </a:extLst>
          </p:cNvPr>
          <p:cNvPicPr>
            <a:picLocks noChangeAspect="1"/>
          </p:cNvPicPr>
          <p:nvPr/>
        </p:nvPicPr>
        <p:blipFill>
          <a:blip r:embed="rId2"/>
          <a:stretch>
            <a:fillRect/>
          </a:stretch>
        </p:blipFill>
        <p:spPr>
          <a:xfrm>
            <a:off x="6938879" y="1644836"/>
            <a:ext cx="4910221" cy="3641354"/>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4914234D-D073-45D5-8D56-93EF717D3F71}"/>
              </a:ext>
            </a:extLst>
          </p:cNvPr>
          <p:cNvSpPr txBox="1"/>
          <p:nvPr/>
        </p:nvSpPr>
        <p:spPr>
          <a:xfrm>
            <a:off x="5756126" y="5395912"/>
            <a:ext cx="6356648" cy="338554"/>
          </a:xfrm>
          <a:prstGeom prst="rect">
            <a:avLst/>
          </a:prstGeom>
          <a:noFill/>
        </p:spPr>
        <p:txBody>
          <a:bodyPr wrap="square">
            <a:spAutoFit/>
          </a:bodyPr>
          <a:lstStyle/>
          <a:p>
            <a:r>
              <a:rPr lang="en-GB" sz="1600" dirty="0">
                <a:hlinkClick r:id="rId3"/>
              </a:rPr>
              <a:t>https://statsepi.substack.com/p/sorry-what-was-the-question-again</a:t>
            </a:r>
            <a:endParaRPr lang="en-GB" sz="1600" dirty="0"/>
          </a:p>
        </p:txBody>
      </p:sp>
    </p:spTree>
    <p:extLst>
      <p:ext uri="{BB962C8B-B14F-4D97-AF65-F5344CB8AC3E}">
        <p14:creationId xmlns:p14="http://schemas.microsoft.com/office/powerpoint/2010/main" val="347678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B463-F02D-AEFB-F650-B5EDA83974A1}"/>
              </a:ext>
            </a:extLst>
          </p:cNvPr>
          <p:cNvSpPr>
            <a:spLocks noGrp="1"/>
          </p:cNvSpPr>
          <p:nvPr>
            <p:ph type="title"/>
          </p:nvPr>
        </p:nvSpPr>
        <p:spPr/>
        <p:txBody>
          <a:bodyPr/>
          <a:lstStyle/>
          <a:p>
            <a:r>
              <a:rPr lang="en-GB" dirty="0"/>
              <a:t>Outline for the course</a:t>
            </a:r>
          </a:p>
        </p:txBody>
      </p:sp>
      <p:sp>
        <p:nvSpPr>
          <p:cNvPr id="3" name="Content Placeholder 2">
            <a:extLst>
              <a:ext uri="{FF2B5EF4-FFF2-40B4-BE49-F238E27FC236}">
                <a16:creationId xmlns:a16="http://schemas.microsoft.com/office/drawing/2014/main" id="{5BB2CDA0-A471-312D-44D2-73ECF9E42372}"/>
              </a:ext>
            </a:extLst>
          </p:cNvPr>
          <p:cNvSpPr>
            <a:spLocks noGrp="1"/>
          </p:cNvSpPr>
          <p:nvPr>
            <p:ph idx="1"/>
          </p:nvPr>
        </p:nvSpPr>
        <p:spPr>
          <a:xfrm>
            <a:off x="838200" y="1685297"/>
            <a:ext cx="10515600" cy="3902075"/>
          </a:xfrm>
        </p:spPr>
        <p:txBody>
          <a:bodyPr>
            <a:normAutofit fontScale="70000" lnSpcReduction="20000"/>
          </a:bodyPr>
          <a:lstStyle/>
          <a:p>
            <a:pPr marL="0" indent="0">
              <a:buNone/>
            </a:pPr>
            <a:r>
              <a:rPr lang="en-GB" b="1" dirty="0"/>
              <a:t>Morning</a:t>
            </a:r>
          </a:p>
          <a:p>
            <a:r>
              <a:rPr lang="en-GB" dirty="0"/>
              <a:t>Principles of experimental design</a:t>
            </a:r>
          </a:p>
          <a:p>
            <a:r>
              <a:rPr lang="en-GB" dirty="0"/>
              <a:t>Bias and randomisation </a:t>
            </a:r>
          </a:p>
          <a:p>
            <a:pPr marL="0" indent="0">
              <a:buNone/>
            </a:pPr>
            <a:endParaRPr lang="en-GB" b="1" dirty="0"/>
          </a:p>
          <a:p>
            <a:pPr marL="0" indent="0">
              <a:buNone/>
            </a:pPr>
            <a:r>
              <a:rPr lang="en-GB" b="1" dirty="0"/>
              <a:t>Afternoon</a:t>
            </a:r>
          </a:p>
          <a:p>
            <a:r>
              <a:rPr lang="en-GB" dirty="0"/>
              <a:t>Hypothesis testing revision</a:t>
            </a:r>
          </a:p>
          <a:p>
            <a:r>
              <a:rPr lang="en-GB" dirty="0"/>
              <a:t>Replication and sample size</a:t>
            </a:r>
          </a:p>
          <a:p>
            <a:r>
              <a:rPr lang="en-GB" dirty="0"/>
              <a:t>Application to the microbiome</a:t>
            </a:r>
          </a:p>
          <a:p>
            <a:pPr marL="0" indent="0">
              <a:buNone/>
            </a:pPr>
            <a:endParaRPr lang="en-GB" b="1" dirty="0"/>
          </a:p>
          <a:p>
            <a:pPr marL="0" indent="0">
              <a:buNone/>
            </a:pPr>
            <a:r>
              <a:rPr lang="en-GB" b="1" dirty="0"/>
              <a:t>Tuesday / Wednesday</a:t>
            </a:r>
          </a:p>
          <a:p>
            <a:r>
              <a:rPr lang="en-GB" dirty="0"/>
              <a:t>More in depth coverage on core statistical concepts with the professionals!</a:t>
            </a:r>
          </a:p>
        </p:txBody>
      </p:sp>
    </p:spTree>
    <p:extLst>
      <p:ext uri="{BB962C8B-B14F-4D97-AF65-F5344CB8AC3E}">
        <p14:creationId xmlns:p14="http://schemas.microsoft.com/office/powerpoint/2010/main" val="521358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F83D-8E10-A7A5-0BDF-47BC90F43746}"/>
              </a:ext>
            </a:extLst>
          </p:cNvPr>
          <p:cNvSpPr>
            <a:spLocks noGrp="1"/>
          </p:cNvSpPr>
          <p:nvPr>
            <p:ph type="title"/>
          </p:nvPr>
        </p:nvSpPr>
        <p:spPr/>
        <p:txBody>
          <a:bodyPr/>
          <a:lstStyle/>
          <a:p>
            <a:r>
              <a:rPr lang="en-GB"/>
              <a:t>Estimation vs Testing for causal questions</a:t>
            </a:r>
          </a:p>
        </p:txBody>
      </p:sp>
      <p:sp>
        <p:nvSpPr>
          <p:cNvPr id="3" name="Content Placeholder 2">
            <a:extLst>
              <a:ext uri="{FF2B5EF4-FFF2-40B4-BE49-F238E27FC236}">
                <a16:creationId xmlns:a16="http://schemas.microsoft.com/office/drawing/2014/main" id="{B8FFE2F7-6679-9462-FDA9-2B18EB5E9CD8}"/>
              </a:ext>
            </a:extLst>
          </p:cNvPr>
          <p:cNvSpPr>
            <a:spLocks noGrp="1"/>
          </p:cNvSpPr>
          <p:nvPr>
            <p:ph idx="1"/>
          </p:nvPr>
        </p:nvSpPr>
        <p:spPr/>
        <p:txBody>
          <a:bodyPr/>
          <a:lstStyle/>
          <a:p>
            <a:pPr marL="0" indent="0">
              <a:buNone/>
            </a:pPr>
            <a:r>
              <a:rPr lang="en-GB" b="1" dirty="0"/>
              <a:t>What is the most useful question to answer?</a:t>
            </a:r>
          </a:p>
          <a:p>
            <a:endParaRPr lang="en-GB" dirty="0"/>
          </a:p>
          <a:p>
            <a:pPr marL="514350" indent="-514350">
              <a:buFont typeface="+mj-lt"/>
              <a:buAutoNum type="arabicPeriod"/>
            </a:pPr>
            <a:r>
              <a:rPr lang="en-GB" dirty="0"/>
              <a:t>Does supplement A improve gut health?</a:t>
            </a:r>
          </a:p>
          <a:p>
            <a:pPr marL="514350" indent="-514350">
              <a:buFont typeface="+mj-lt"/>
              <a:buAutoNum type="arabicPeriod"/>
            </a:pPr>
            <a:endParaRPr lang="en-GB" dirty="0"/>
          </a:p>
          <a:p>
            <a:pPr marL="514350" indent="-514350">
              <a:buFont typeface="+mj-lt"/>
              <a:buAutoNum type="arabicPeriod"/>
            </a:pPr>
            <a:r>
              <a:rPr lang="en-GB" dirty="0"/>
              <a:t>By how much does supplement A improve gut health?</a:t>
            </a:r>
          </a:p>
        </p:txBody>
      </p:sp>
      <p:cxnSp>
        <p:nvCxnSpPr>
          <p:cNvPr id="5" name="Straight Arrow Connector 4">
            <a:extLst>
              <a:ext uri="{FF2B5EF4-FFF2-40B4-BE49-F238E27FC236}">
                <a16:creationId xmlns:a16="http://schemas.microsoft.com/office/drawing/2014/main" id="{5C2BAD0D-DB1C-3E23-76BE-D5AA2D342379}"/>
              </a:ext>
            </a:extLst>
          </p:cNvPr>
          <p:cNvCxnSpPr>
            <a:cxnSpLocks/>
          </p:cNvCxnSpPr>
          <p:nvPr/>
        </p:nvCxnSpPr>
        <p:spPr>
          <a:xfrm flipH="1">
            <a:off x="7650177" y="2352453"/>
            <a:ext cx="2031699" cy="71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FBD88F-E7BB-A325-C991-839CADB9F654}"/>
              </a:ext>
            </a:extLst>
          </p:cNvPr>
          <p:cNvSpPr txBox="1"/>
          <p:nvPr/>
        </p:nvSpPr>
        <p:spPr>
          <a:xfrm>
            <a:off x="9712748" y="2102058"/>
            <a:ext cx="1963936" cy="369332"/>
          </a:xfrm>
          <a:prstGeom prst="rect">
            <a:avLst/>
          </a:prstGeom>
          <a:noFill/>
        </p:spPr>
        <p:txBody>
          <a:bodyPr wrap="none" rtlCol="0">
            <a:spAutoFit/>
          </a:bodyPr>
          <a:lstStyle/>
          <a:p>
            <a:r>
              <a:rPr lang="en-GB" b="1"/>
              <a:t>Hypothesis Testing</a:t>
            </a:r>
          </a:p>
        </p:txBody>
      </p:sp>
      <p:cxnSp>
        <p:nvCxnSpPr>
          <p:cNvPr id="11" name="Straight Arrow Connector 10">
            <a:extLst>
              <a:ext uri="{FF2B5EF4-FFF2-40B4-BE49-F238E27FC236}">
                <a16:creationId xmlns:a16="http://schemas.microsoft.com/office/drawing/2014/main" id="{4B5278C5-D86F-C232-E5A7-27C5DBD086FB}"/>
              </a:ext>
            </a:extLst>
          </p:cNvPr>
          <p:cNvCxnSpPr>
            <a:cxnSpLocks/>
            <a:stCxn id="13" idx="1"/>
          </p:cNvCxnSpPr>
          <p:nvPr/>
        </p:nvCxnSpPr>
        <p:spPr>
          <a:xfrm flipH="1" flipV="1">
            <a:off x="9712748" y="4201944"/>
            <a:ext cx="44303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3D39A4-627B-6DD8-D33A-5474EB734064}"/>
              </a:ext>
            </a:extLst>
          </p:cNvPr>
          <p:cNvSpPr txBox="1"/>
          <p:nvPr/>
        </p:nvSpPr>
        <p:spPr>
          <a:xfrm>
            <a:off x="10155785" y="4201944"/>
            <a:ext cx="1204304" cy="369332"/>
          </a:xfrm>
          <a:prstGeom prst="rect">
            <a:avLst/>
          </a:prstGeom>
          <a:noFill/>
        </p:spPr>
        <p:txBody>
          <a:bodyPr wrap="none" rtlCol="0">
            <a:spAutoFit/>
          </a:bodyPr>
          <a:lstStyle/>
          <a:p>
            <a:r>
              <a:rPr lang="en-GB" b="1" dirty="0"/>
              <a:t>Estimation</a:t>
            </a:r>
          </a:p>
        </p:txBody>
      </p:sp>
      <p:sp>
        <p:nvSpPr>
          <p:cNvPr id="14" name="TextBox 13">
            <a:extLst>
              <a:ext uri="{FF2B5EF4-FFF2-40B4-BE49-F238E27FC236}">
                <a16:creationId xmlns:a16="http://schemas.microsoft.com/office/drawing/2014/main" id="{164CDEA2-70D3-5446-C823-4BAB45AD0925}"/>
              </a:ext>
            </a:extLst>
          </p:cNvPr>
          <p:cNvSpPr txBox="1"/>
          <p:nvPr/>
        </p:nvSpPr>
        <p:spPr>
          <a:xfrm>
            <a:off x="7641101" y="5495358"/>
            <a:ext cx="2514684" cy="461665"/>
          </a:xfrm>
          <a:prstGeom prst="rect">
            <a:avLst/>
          </a:prstGeom>
          <a:noFill/>
        </p:spPr>
        <p:txBody>
          <a:bodyPr wrap="square" rtlCol="0">
            <a:spAutoFit/>
          </a:bodyPr>
          <a:lstStyle/>
          <a:p>
            <a:r>
              <a:rPr lang="en-GB" sz="2400" b="1" i="1" dirty="0"/>
              <a:t>Useful to whom?</a:t>
            </a:r>
          </a:p>
        </p:txBody>
      </p:sp>
      <p:sp>
        <p:nvSpPr>
          <p:cNvPr id="6" name="TextBox 5">
            <a:extLst>
              <a:ext uri="{FF2B5EF4-FFF2-40B4-BE49-F238E27FC236}">
                <a16:creationId xmlns:a16="http://schemas.microsoft.com/office/drawing/2014/main" id="{579C9255-6C1D-C5FB-04E1-95A4CEEDFB92}"/>
              </a:ext>
            </a:extLst>
          </p:cNvPr>
          <p:cNvSpPr txBox="1"/>
          <p:nvPr/>
        </p:nvSpPr>
        <p:spPr>
          <a:xfrm>
            <a:off x="224072" y="6343796"/>
            <a:ext cx="8694297" cy="369332"/>
          </a:xfrm>
          <a:prstGeom prst="rect">
            <a:avLst/>
          </a:prstGeom>
          <a:noFill/>
        </p:spPr>
        <p:txBody>
          <a:bodyPr wrap="square">
            <a:spAutoFit/>
          </a:bodyPr>
          <a:lstStyle/>
          <a:p>
            <a:r>
              <a:rPr lang="en-GB" dirty="0">
                <a:hlinkClick r:id="rId2"/>
              </a:rPr>
              <a:t>https://www.nature.com/articles/d41586-019-00857-9</a:t>
            </a:r>
            <a:r>
              <a:rPr lang="en-GB" dirty="0"/>
              <a:t>  Amrhein et al (2019) </a:t>
            </a:r>
          </a:p>
        </p:txBody>
      </p:sp>
    </p:spTree>
    <p:extLst>
      <p:ext uri="{BB962C8B-B14F-4D97-AF65-F5344CB8AC3E}">
        <p14:creationId xmlns:p14="http://schemas.microsoft.com/office/powerpoint/2010/main" val="135586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3" grpId="0"/>
      <p:bldP spid="1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879DDD-FCC7-A70E-FA47-E6E3F09F0F3C}"/>
              </a:ext>
            </a:extLst>
          </p:cNvPr>
          <p:cNvSpPr/>
          <p:nvPr/>
        </p:nvSpPr>
        <p:spPr>
          <a:xfrm>
            <a:off x="7888932" y="1579564"/>
            <a:ext cx="3616105" cy="38189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B8A287EB-C73C-A51A-B5BC-1FF984AE2AE9}"/>
              </a:ext>
            </a:extLst>
          </p:cNvPr>
          <p:cNvSpPr>
            <a:spLocks noGrp="1"/>
          </p:cNvSpPr>
          <p:nvPr>
            <p:ph type="title"/>
          </p:nvPr>
        </p:nvSpPr>
        <p:spPr/>
        <p:txBody>
          <a:bodyPr/>
          <a:lstStyle/>
          <a:p>
            <a:r>
              <a:rPr lang="en-GB"/>
              <a:t>How might we answer the question</a:t>
            </a:r>
          </a:p>
        </p:txBody>
      </p:sp>
      <p:sp>
        <p:nvSpPr>
          <p:cNvPr id="3" name="Content Placeholder 2">
            <a:extLst>
              <a:ext uri="{FF2B5EF4-FFF2-40B4-BE49-F238E27FC236}">
                <a16:creationId xmlns:a16="http://schemas.microsoft.com/office/drawing/2014/main" id="{CDEBD407-0AD1-6095-9AF9-822891291681}"/>
              </a:ext>
            </a:extLst>
          </p:cNvPr>
          <p:cNvSpPr>
            <a:spLocks noGrp="1"/>
          </p:cNvSpPr>
          <p:nvPr>
            <p:ph idx="1"/>
          </p:nvPr>
        </p:nvSpPr>
        <p:spPr>
          <a:xfrm>
            <a:off x="776654" y="1579564"/>
            <a:ext cx="6274777" cy="3902075"/>
          </a:xfrm>
        </p:spPr>
        <p:txBody>
          <a:bodyPr/>
          <a:lstStyle/>
          <a:p>
            <a:r>
              <a:rPr lang="en-GB" dirty="0"/>
              <a:t>Putting aside the question of design for the moment…</a:t>
            </a:r>
          </a:p>
          <a:p>
            <a:endParaRPr lang="en-GB" dirty="0"/>
          </a:p>
          <a:p>
            <a:r>
              <a:rPr lang="en-GB" dirty="0"/>
              <a:t>How might we answer the question of whether A is the better medium.</a:t>
            </a:r>
          </a:p>
          <a:p>
            <a:endParaRPr lang="en-GB" dirty="0"/>
          </a:p>
          <a:p>
            <a:r>
              <a:rPr lang="en-GB" dirty="0"/>
              <a:t>Or by how much?</a:t>
            </a:r>
          </a:p>
        </p:txBody>
      </p:sp>
      <p:sp>
        <p:nvSpPr>
          <p:cNvPr id="4" name="TextBox 3">
            <a:extLst>
              <a:ext uri="{FF2B5EF4-FFF2-40B4-BE49-F238E27FC236}">
                <a16:creationId xmlns:a16="http://schemas.microsoft.com/office/drawing/2014/main" id="{2451D1A9-D1FF-F14E-6185-5F11BD539701}"/>
              </a:ext>
            </a:extLst>
          </p:cNvPr>
          <p:cNvSpPr txBox="1"/>
          <p:nvPr/>
        </p:nvSpPr>
        <p:spPr>
          <a:xfrm>
            <a:off x="8183529" y="2472474"/>
            <a:ext cx="1185517" cy="3416320"/>
          </a:xfrm>
          <a:prstGeom prst="rect">
            <a:avLst/>
          </a:prstGeom>
          <a:noFill/>
        </p:spPr>
        <p:txBody>
          <a:bodyPr wrap="none" rtlCol="0">
            <a:spAutoFit/>
          </a:bodyPr>
          <a:lstStyle/>
          <a:p>
            <a:r>
              <a:rPr lang="en-GB" sz="2400" dirty="0"/>
              <a:t>Control</a:t>
            </a:r>
          </a:p>
          <a:p>
            <a:endParaRPr lang="en-GB" sz="2400" dirty="0"/>
          </a:p>
          <a:p>
            <a:r>
              <a:rPr lang="en-GB" sz="2400" dirty="0"/>
              <a:t>12</a:t>
            </a:r>
          </a:p>
          <a:p>
            <a:r>
              <a:rPr lang="en-GB" sz="2400" dirty="0"/>
              <a:t>5</a:t>
            </a:r>
          </a:p>
          <a:p>
            <a:r>
              <a:rPr lang="en-GB" sz="2400" dirty="0"/>
              <a:t>32</a:t>
            </a:r>
          </a:p>
          <a:p>
            <a:r>
              <a:rPr lang="en-GB" sz="2400" dirty="0"/>
              <a:t>17</a:t>
            </a:r>
          </a:p>
          <a:p>
            <a:r>
              <a:rPr lang="en-GB" sz="2400" dirty="0"/>
              <a:t>12</a:t>
            </a:r>
          </a:p>
          <a:p>
            <a:endParaRPr lang="en-GB" sz="2400" dirty="0"/>
          </a:p>
          <a:p>
            <a:endParaRPr lang="en-GB" sz="2400" dirty="0"/>
          </a:p>
        </p:txBody>
      </p:sp>
      <p:sp>
        <p:nvSpPr>
          <p:cNvPr id="5" name="TextBox 4">
            <a:extLst>
              <a:ext uri="{FF2B5EF4-FFF2-40B4-BE49-F238E27FC236}">
                <a16:creationId xmlns:a16="http://schemas.microsoft.com/office/drawing/2014/main" id="{33D13CD9-8CBD-0277-DA98-520ABAE554A2}"/>
              </a:ext>
            </a:extLst>
          </p:cNvPr>
          <p:cNvSpPr txBox="1"/>
          <p:nvPr/>
        </p:nvSpPr>
        <p:spPr>
          <a:xfrm>
            <a:off x="9951133" y="2472473"/>
            <a:ext cx="1917427" cy="1938992"/>
          </a:xfrm>
          <a:prstGeom prst="rect">
            <a:avLst/>
          </a:prstGeom>
          <a:noFill/>
        </p:spPr>
        <p:txBody>
          <a:bodyPr wrap="square">
            <a:spAutoFit/>
          </a:bodyPr>
          <a:lstStyle/>
          <a:p>
            <a:r>
              <a:rPr lang="en-GB" sz="2400" dirty="0"/>
              <a:t>Treated</a:t>
            </a:r>
          </a:p>
          <a:p>
            <a:endParaRPr lang="en-GB" sz="2400" dirty="0"/>
          </a:p>
          <a:p>
            <a:r>
              <a:rPr lang="en-GB" sz="2400" dirty="0"/>
              <a:t>7</a:t>
            </a:r>
          </a:p>
          <a:p>
            <a:r>
              <a:rPr lang="en-GB" sz="2400" dirty="0"/>
              <a:t>80</a:t>
            </a:r>
          </a:p>
          <a:p>
            <a:r>
              <a:rPr lang="en-GB" sz="2400" dirty="0"/>
              <a:t>26</a:t>
            </a:r>
          </a:p>
        </p:txBody>
      </p:sp>
      <p:sp>
        <p:nvSpPr>
          <p:cNvPr id="6" name="TextBox 5">
            <a:extLst>
              <a:ext uri="{FF2B5EF4-FFF2-40B4-BE49-F238E27FC236}">
                <a16:creationId xmlns:a16="http://schemas.microsoft.com/office/drawing/2014/main" id="{03825E29-82A3-B982-780A-D4AE61102FED}"/>
              </a:ext>
            </a:extLst>
          </p:cNvPr>
          <p:cNvSpPr txBox="1"/>
          <p:nvPr/>
        </p:nvSpPr>
        <p:spPr>
          <a:xfrm>
            <a:off x="8183529" y="1749824"/>
            <a:ext cx="3078480" cy="461665"/>
          </a:xfrm>
          <a:prstGeom prst="rect">
            <a:avLst/>
          </a:prstGeom>
          <a:noFill/>
        </p:spPr>
        <p:txBody>
          <a:bodyPr wrap="square" rtlCol="0">
            <a:spAutoFit/>
          </a:bodyPr>
          <a:lstStyle/>
          <a:p>
            <a:r>
              <a:rPr lang="en-GB" sz="2400" b="1" dirty="0"/>
              <a:t>Plant growth results</a:t>
            </a:r>
          </a:p>
        </p:txBody>
      </p:sp>
    </p:spTree>
    <p:extLst>
      <p:ext uri="{BB962C8B-B14F-4D97-AF65-F5344CB8AC3E}">
        <p14:creationId xmlns:p14="http://schemas.microsoft.com/office/powerpoint/2010/main" val="182815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F291-F0C9-C9DD-87BF-2949D67276CF}"/>
              </a:ext>
            </a:extLst>
          </p:cNvPr>
          <p:cNvSpPr>
            <a:spLocks noGrp="1"/>
          </p:cNvSpPr>
          <p:nvPr>
            <p:ph type="title"/>
          </p:nvPr>
        </p:nvSpPr>
        <p:spPr/>
        <p:txBody>
          <a:bodyPr/>
          <a:lstStyle/>
          <a:p>
            <a:r>
              <a:rPr lang="en-GB"/>
              <a:t>Estimation vs Testing (for </a:t>
            </a:r>
            <a:r>
              <a:rPr lang="en-GB" b="1"/>
              <a:t>causal </a:t>
            </a:r>
            <a:r>
              <a:rPr lang="en-GB"/>
              <a:t>questions)</a:t>
            </a:r>
          </a:p>
        </p:txBody>
      </p:sp>
      <p:sp>
        <p:nvSpPr>
          <p:cNvPr id="15" name="Content Placeholder 14">
            <a:extLst>
              <a:ext uri="{FF2B5EF4-FFF2-40B4-BE49-F238E27FC236}">
                <a16:creationId xmlns:a16="http://schemas.microsoft.com/office/drawing/2014/main" id="{945EBD46-2D70-FFFA-DE07-3FE060D5303C}"/>
              </a:ext>
            </a:extLst>
          </p:cNvPr>
          <p:cNvSpPr>
            <a:spLocks noGrp="1"/>
          </p:cNvSpPr>
          <p:nvPr>
            <p:ph idx="1"/>
          </p:nvPr>
        </p:nvSpPr>
        <p:spPr/>
        <p:txBody>
          <a:bodyPr/>
          <a:lstStyle/>
          <a:p>
            <a:endParaRPr lang="en-GB"/>
          </a:p>
        </p:txBody>
      </p:sp>
      <p:sp>
        <p:nvSpPr>
          <p:cNvPr id="8" name="TextBox 7">
            <a:extLst>
              <a:ext uri="{FF2B5EF4-FFF2-40B4-BE49-F238E27FC236}">
                <a16:creationId xmlns:a16="http://schemas.microsoft.com/office/drawing/2014/main" id="{73C0CD90-426B-668B-DEDE-E8940A1E5568}"/>
              </a:ext>
            </a:extLst>
          </p:cNvPr>
          <p:cNvSpPr txBox="1"/>
          <p:nvPr/>
        </p:nvSpPr>
        <p:spPr>
          <a:xfrm>
            <a:off x="6794567" y="4980904"/>
            <a:ext cx="5049009" cy="646331"/>
          </a:xfrm>
          <a:prstGeom prst="rect">
            <a:avLst/>
          </a:prstGeom>
          <a:noFill/>
        </p:spPr>
        <p:txBody>
          <a:bodyPr wrap="square" rtlCol="0">
            <a:spAutoFit/>
          </a:bodyPr>
          <a:lstStyle/>
          <a:p>
            <a:r>
              <a:rPr lang="en-GB" dirty="0"/>
              <a:t>Estimated mean difference in richness (t-test):  </a:t>
            </a:r>
            <a:br>
              <a:rPr lang="en-GB" dirty="0"/>
            </a:br>
            <a:r>
              <a:rPr lang="en-GB" b="1" dirty="0"/>
              <a:t>22 , 95% CI = (-67 to 111), p=0.42</a:t>
            </a:r>
          </a:p>
        </p:txBody>
      </p:sp>
      <p:sp>
        <p:nvSpPr>
          <p:cNvPr id="9" name="TextBox 8">
            <a:extLst>
              <a:ext uri="{FF2B5EF4-FFF2-40B4-BE49-F238E27FC236}">
                <a16:creationId xmlns:a16="http://schemas.microsoft.com/office/drawing/2014/main" id="{B4A6B0A3-1864-8D8D-A99A-AB452467F367}"/>
              </a:ext>
            </a:extLst>
          </p:cNvPr>
          <p:cNvSpPr txBox="1"/>
          <p:nvPr/>
        </p:nvSpPr>
        <p:spPr>
          <a:xfrm>
            <a:off x="674557" y="5365449"/>
            <a:ext cx="4639283" cy="369332"/>
          </a:xfrm>
          <a:prstGeom prst="rect">
            <a:avLst/>
          </a:prstGeom>
          <a:noFill/>
        </p:spPr>
        <p:txBody>
          <a:bodyPr wrap="none" rtlCol="0">
            <a:spAutoFit/>
          </a:bodyPr>
          <a:lstStyle/>
          <a:p>
            <a:r>
              <a:rPr lang="en-GB" dirty="0"/>
              <a:t>Show individual points, but still just a p-value</a:t>
            </a:r>
          </a:p>
        </p:txBody>
      </p:sp>
      <p:sp>
        <p:nvSpPr>
          <p:cNvPr id="10" name="AutoShape 6">
            <a:extLst>
              <a:ext uri="{FF2B5EF4-FFF2-40B4-BE49-F238E27FC236}">
                <a16:creationId xmlns:a16="http://schemas.microsoft.com/office/drawing/2014/main" id="{782A6847-C3FE-9445-C132-A86E84079B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TextBox 13">
            <a:extLst>
              <a:ext uri="{FF2B5EF4-FFF2-40B4-BE49-F238E27FC236}">
                <a16:creationId xmlns:a16="http://schemas.microsoft.com/office/drawing/2014/main" id="{6267D554-E581-1209-054E-A2557DCC7569}"/>
              </a:ext>
            </a:extLst>
          </p:cNvPr>
          <p:cNvSpPr txBox="1"/>
          <p:nvPr/>
        </p:nvSpPr>
        <p:spPr>
          <a:xfrm>
            <a:off x="3675888" y="6211659"/>
            <a:ext cx="4535424" cy="369332"/>
          </a:xfrm>
          <a:prstGeom prst="rect">
            <a:avLst/>
          </a:prstGeom>
          <a:noFill/>
        </p:spPr>
        <p:txBody>
          <a:bodyPr wrap="square">
            <a:spAutoFit/>
          </a:bodyPr>
          <a:lstStyle/>
          <a:p>
            <a:pPr algn="ctr"/>
            <a:r>
              <a:rPr lang="en-GB">
                <a:latin typeface="MV Boli" panose="02000500030200090000" pitchFamily="2" charset="0"/>
                <a:cs typeface="MV Boli" panose="02000500030200090000" pitchFamily="2" charset="0"/>
              </a:rPr>
              <a:t>Can you interpret each analysis?</a:t>
            </a:r>
          </a:p>
        </p:txBody>
      </p:sp>
      <p:pic>
        <p:nvPicPr>
          <p:cNvPr id="4" name="Picture 3" descr="A graph with a number of lines&#10;&#10;AI-generated content may be incorrect.">
            <a:extLst>
              <a:ext uri="{FF2B5EF4-FFF2-40B4-BE49-F238E27FC236}">
                <a16:creationId xmlns:a16="http://schemas.microsoft.com/office/drawing/2014/main" id="{54130637-C62A-E5F4-FAFA-8041C26DA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23" y="1809205"/>
            <a:ext cx="4874207" cy="3481577"/>
          </a:xfrm>
          <a:prstGeom prst="rect">
            <a:avLst/>
          </a:prstGeom>
        </p:spPr>
      </p:pic>
      <p:pic>
        <p:nvPicPr>
          <p:cNvPr id="7" name="Picture 6" descr="A graph with a line&#10;&#10;AI-generated content may be incorrect.">
            <a:extLst>
              <a:ext uri="{FF2B5EF4-FFF2-40B4-BE49-F238E27FC236}">
                <a16:creationId xmlns:a16="http://schemas.microsoft.com/office/drawing/2014/main" id="{381163E8-6285-2E58-DCAB-BE35237A2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977691"/>
            <a:ext cx="4258993" cy="3042138"/>
          </a:xfrm>
          <a:prstGeom prst="rect">
            <a:avLst/>
          </a:prstGeom>
        </p:spPr>
      </p:pic>
      <p:sp>
        <p:nvSpPr>
          <p:cNvPr id="11" name="TextBox 10">
            <a:extLst>
              <a:ext uri="{FF2B5EF4-FFF2-40B4-BE49-F238E27FC236}">
                <a16:creationId xmlns:a16="http://schemas.microsoft.com/office/drawing/2014/main" id="{0E88FF5D-DDF2-020E-F9E3-5CDC71B1B92D}"/>
              </a:ext>
            </a:extLst>
          </p:cNvPr>
          <p:cNvSpPr txBox="1"/>
          <p:nvPr/>
        </p:nvSpPr>
        <p:spPr>
          <a:xfrm>
            <a:off x="7142991" y="1690688"/>
            <a:ext cx="5049009" cy="646331"/>
          </a:xfrm>
          <a:prstGeom prst="rect">
            <a:avLst/>
          </a:prstGeom>
          <a:noFill/>
        </p:spPr>
        <p:txBody>
          <a:bodyPr wrap="square" rtlCol="0">
            <a:spAutoFit/>
          </a:bodyPr>
          <a:lstStyle/>
          <a:p>
            <a:r>
              <a:rPr lang="en-GB" dirty="0"/>
              <a:t>Estimated mean difference in richness (</a:t>
            </a:r>
            <a:r>
              <a:rPr lang="en-GB" dirty="0" err="1"/>
              <a:t>lm</a:t>
            </a:r>
            <a:r>
              <a:rPr lang="en-GB" dirty="0"/>
              <a:t>):  </a:t>
            </a:r>
            <a:br>
              <a:rPr lang="en-GB" dirty="0"/>
            </a:br>
            <a:r>
              <a:rPr lang="en-GB" b="1" dirty="0"/>
              <a:t>22 , 95% CI = (-19.4 to 64cm), p=0.24</a:t>
            </a:r>
          </a:p>
        </p:txBody>
      </p:sp>
    </p:spTree>
    <p:extLst>
      <p:ext uri="{BB962C8B-B14F-4D97-AF65-F5344CB8AC3E}">
        <p14:creationId xmlns:p14="http://schemas.microsoft.com/office/powerpoint/2010/main" val="214305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645C-CDD4-35B1-A03C-A7CE6E1F2A43}"/>
              </a:ext>
            </a:extLst>
          </p:cNvPr>
          <p:cNvSpPr>
            <a:spLocks noGrp="1"/>
          </p:cNvSpPr>
          <p:nvPr>
            <p:ph type="title"/>
          </p:nvPr>
        </p:nvSpPr>
        <p:spPr/>
        <p:txBody>
          <a:bodyPr/>
          <a:lstStyle/>
          <a:p>
            <a:r>
              <a:rPr lang="en-GB" dirty="0"/>
              <a:t>Estimation – bias and variance</a:t>
            </a:r>
          </a:p>
        </p:txBody>
      </p:sp>
      <p:sp>
        <p:nvSpPr>
          <p:cNvPr id="3" name="Content Placeholder 2">
            <a:extLst>
              <a:ext uri="{FF2B5EF4-FFF2-40B4-BE49-F238E27FC236}">
                <a16:creationId xmlns:a16="http://schemas.microsoft.com/office/drawing/2014/main" id="{AC512D1F-58DB-13E4-4B22-B629457F72F3}"/>
              </a:ext>
            </a:extLst>
          </p:cNvPr>
          <p:cNvSpPr>
            <a:spLocks noGrp="1"/>
          </p:cNvSpPr>
          <p:nvPr>
            <p:ph idx="1"/>
          </p:nvPr>
        </p:nvSpPr>
        <p:spPr>
          <a:xfrm>
            <a:off x="504092" y="1690688"/>
            <a:ext cx="6046177" cy="3902075"/>
          </a:xfrm>
        </p:spPr>
        <p:txBody>
          <a:bodyPr>
            <a:normAutofit fontScale="77500" lnSpcReduction="20000"/>
          </a:bodyPr>
          <a:lstStyle/>
          <a:p>
            <a:r>
              <a:rPr lang="en-GB" dirty="0"/>
              <a:t>If we can think about the answer to our research question as one or more quantities to be estimated, </a:t>
            </a:r>
          </a:p>
          <a:p>
            <a:endParaRPr lang="en-GB" dirty="0"/>
          </a:p>
          <a:p>
            <a:r>
              <a:rPr lang="en-GB" dirty="0"/>
              <a:t>then we have a good framework for experimental design:</a:t>
            </a:r>
          </a:p>
          <a:p>
            <a:endParaRPr lang="en-GB" dirty="0"/>
          </a:p>
          <a:p>
            <a:r>
              <a:rPr lang="en-GB" dirty="0"/>
              <a:t>Estimate the answer to our research question with </a:t>
            </a:r>
            <a:r>
              <a:rPr lang="en-GB" b="1" dirty="0"/>
              <a:t>little bias </a:t>
            </a:r>
            <a:r>
              <a:rPr lang="en-GB" dirty="0"/>
              <a:t>and </a:t>
            </a:r>
            <a:r>
              <a:rPr lang="en-GB" b="1" dirty="0"/>
              <a:t>high precision</a:t>
            </a:r>
            <a:r>
              <a:rPr lang="en-GB" dirty="0"/>
              <a:t>.</a:t>
            </a:r>
          </a:p>
          <a:p>
            <a:endParaRPr lang="en-GB" dirty="0"/>
          </a:p>
          <a:p>
            <a:r>
              <a:rPr lang="en-GB" dirty="0"/>
              <a:t>So how do bias and imprecision arise…..?</a:t>
            </a:r>
          </a:p>
        </p:txBody>
      </p:sp>
      <p:pic>
        <p:nvPicPr>
          <p:cNvPr id="5" name="Picture 4">
            <a:extLst>
              <a:ext uri="{FF2B5EF4-FFF2-40B4-BE49-F238E27FC236}">
                <a16:creationId xmlns:a16="http://schemas.microsoft.com/office/drawing/2014/main" id="{7D11F43F-C435-97BE-AFC7-1AD2A47D9CF1}"/>
              </a:ext>
            </a:extLst>
          </p:cNvPr>
          <p:cNvPicPr>
            <a:picLocks noChangeAspect="1"/>
          </p:cNvPicPr>
          <p:nvPr/>
        </p:nvPicPr>
        <p:blipFill>
          <a:blip r:embed="rId2"/>
          <a:stretch>
            <a:fillRect/>
          </a:stretch>
        </p:blipFill>
        <p:spPr>
          <a:xfrm>
            <a:off x="7030183" y="1084263"/>
            <a:ext cx="4657725" cy="4762500"/>
          </a:xfrm>
          <a:prstGeom prst="rect">
            <a:avLst/>
          </a:prstGeom>
        </p:spPr>
      </p:pic>
    </p:spTree>
    <p:extLst>
      <p:ext uri="{BB962C8B-B14F-4D97-AF65-F5344CB8AC3E}">
        <p14:creationId xmlns:p14="http://schemas.microsoft.com/office/powerpoint/2010/main" val="4342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6665-7DE7-3078-A06D-A2A5664C4653}"/>
              </a:ext>
            </a:extLst>
          </p:cNvPr>
          <p:cNvSpPr>
            <a:spLocks noGrp="1"/>
          </p:cNvSpPr>
          <p:nvPr>
            <p:ph type="title"/>
          </p:nvPr>
        </p:nvSpPr>
        <p:spPr/>
        <p:txBody>
          <a:bodyPr>
            <a:normAutofit/>
          </a:bodyPr>
          <a:lstStyle/>
          <a:p>
            <a:r>
              <a:rPr lang="en-GB"/>
              <a:t>Fundamental experimental design/analysis equation:</a:t>
            </a:r>
          </a:p>
        </p:txBody>
      </p:sp>
      <p:sp>
        <p:nvSpPr>
          <p:cNvPr id="4" name="TextBox 3">
            <a:extLst>
              <a:ext uri="{FF2B5EF4-FFF2-40B4-BE49-F238E27FC236}">
                <a16:creationId xmlns:a16="http://schemas.microsoft.com/office/drawing/2014/main" id="{1A7D7B5E-A28E-7CFA-C1A7-170B8162A78C}"/>
              </a:ext>
            </a:extLst>
          </p:cNvPr>
          <p:cNvSpPr txBox="1"/>
          <p:nvPr/>
        </p:nvSpPr>
        <p:spPr>
          <a:xfrm>
            <a:off x="232641" y="1554299"/>
            <a:ext cx="12012456" cy="523220"/>
          </a:xfrm>
          <a:prstGeom prst="rect">
            <a:avLst/>
          </a:prstGeom>
          <a:noFill/>
        </p:spPr>
        <p:txBody>
          <a:bodyPr wrap="none" rtlCol="0">
            <a:spAutoFit/>
          </a:bodyPr>
          <a:lstStyle/>
          <a:p>
            <a:r>
              <a:rPr lang="en-GB" sz="2800" dirty="0">
                <a:latin typeface="Calibri" panose="020F0502020204030204" pitchFamily="34" charset="0"/>
                <a:ea typeface="Calibri" panose="020F0502020204030204" pitchFamily="34" charset="0"/>
                <a:cs typeface="Calibri" panose="020F0502020204030204" pitchFamily="34" charset="0"/>
              </a:rPr>
              <a:t>Outcome = </a:t>
            </a:r>
            <a:r>
              <a:rPr lang="en-GB" sz="2800"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Effect of interest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Biological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rgbClr val="C00000"/>
                </a:solidFill>
                <a:latin typeface="Calibri" panose="020F0502020204030204" pitchFamily="34" charset="0"/>
                <a:ea typeface="Calibri" panose="020F0502020204030204" pitchFamily="34" charset="0"/>
                <a:cs typeface="Calibri" panose="020F0502020204030204" pitchFamily="34" charset="0"/>
              </a:rPr>
              <a:t>Technical effect </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Random Error</a:t>
            </a:r>
          </a:p>
        </p:txBody>
      </p:sp>
      <p:cxnSp>
        <p:nvCxnSpPr>
          <p:cNvPr id="6" name="Straight Arrow Connector 5">
            <a:extLst>
              <a:ext uri="{FF2B5EF4-FFF2-40B4-BE49-F238E27FC236}">
                <a16:creationId xmlns:a16="http://schemas.microsoft.com/office/drawing/2014/main" id="{1009C272-5E82-2B77-5DF9-9D81F7ABDF41}"/>
              </a:ext>
            </a:extLst>
          </p:cNvPr>
          <p:cNvCxnSpPr/>
          <p:nvPr/>
        </p:nvCxnSpPr>
        <p:spPr>
          <a:xfrm flipV="1">
            <a:off x="960120" y="2257667"/>
            <a:ext cx="310896" cy="108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A456F8-42D0-944B-6D65-426C41E83DC8}"/>
              </a:ext>
            </a:extLst>
          </p:cNvPr>
          <p:cNvSpPr txBox="1"/>
          <p:nvPr/>
        </p:nvSpPr>
        <p:spPr>
          <a:xfrm>
            <a:off x="243053" y="3345803"/>
            <a:ext cx="1434134" cy="923330"/>
          </a:xfrm>
          <a:prstGeom prst="rect">
            <a:avLst/>
          </a:prstGeom>
          <a:noFill/>
        </p:spPr>
        <p:txBody>
          <a:bodyPr wrap="square" rtlCol="0">
            <a:spAutoFit/>
          </a:bodyPr>
          <a:lstStyle/>
          <a:p>
            <a:pPr algn="ctr"/>
            <a:r>
              <a:rPr lang="en-GB" b="1">
                <a:latin typeface="Calibri" panose="020F0502020204030204" pitchFamily="34" charset="0"/>
                <a:ea typeface="Calibri" panose="020F0502020204030204" pitchFamily="34" charset="0"/>
                <a:cs typeface="Calibri" panose="020F0502020204030204" pitchFamily="34" charset="0"/>
              </a:rPr>
              <a:t>What we can measure (readout)</a:t>
            </a:r>
          </a:p>
        </p:txBody>
      </p:sp>
      <p:sp>
        <p:nvSpPr>
          <p:cNvPr id="8" name="TextBox 7">
            <a:extLst>
              <a:ext uri="{FF2B5EF4-FFF2-40B4-BE49-F238E27FC236}">
                <a16:creationId xmlns:a16="http://schemas.microsoft.com/office/drawing/2014/main" id="{8516F2E4-934E-DCBC-4436-AB4B9E135B00}"/>
              </a:ext>
            </a:extLst>
          </p:cNvPr>
          <p:cNvSpPr txBox="1"/>
          <p:nvPr/>
        </p:nvSpPr>
        <p:spPr>
          <a:xfrm>
            <a:off x="3077693" y="3215776"/>
            <a:ext cx="1434134" cy="646331"/>
          </a:xfrm>
          <a:prstGeom prst="rect">
            <a:avLst/>
          </a:prstGeom>
          <a:noFill/>
        </p:spPr>
        <p:txBody>
          <a:bodyPr wrap="square" rtlCol="0">
            <a:spAutoFit/>
          </a:bodyPr>
          <a:lstStyle/>
          <a:p>
            <a:pPr algn="ctr"/>
            <a:r>
              <a:rPr lang="en-GB" b="1">
                <a:latin typeface="Calibri" panose="020F0502020204030204" pitchFamily="34" charset="0"/>
                <a:ea typeface="Calibri" panose="020F0502020204030204" pitchFamily="34" charset="0"/>
                <a:cs typeface="Calibri" panose="020F0502020204030204" pitchFamily="34" charset="0"/>
              </a:rPr>
              <a:t>What we care about</a:t>
            </a:r>
          </a:p>
        </p:txBody>
      </p:sp>
      <p:cxnSp>
        <p:nvCxnSpPr>
          <p:cNvPr id="9" name="Straight Arrow Connector 8">
            <a:extLst>
              <a:ext uri="{FF2B5EF4-FFF2-40B4-BE49-F238E27FC236}">
                <a16:creationId xmlns:a16="http://schemas.microsoft.com/office/drawing/2014/main" id="{D8950C1A-C85A-3971-BD88-3020A43CD8AA}"/>
              </a:ext>
            </a:extLst>
          </p:cNvPr>
          <p:cNvCxnSpPr>
            <a:cxnSpLocks/>
          </p:cNvCxnSpPr>
          <p:nvPr/>
        </p:nvCxnSpPr>
        <p:spPr>
          <a:xfrm flipH="1" flipV="1">
            <a:off x="3291103" y="2167593"/>
            <a:ext cx="503657" cy="98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C9B987-BB39-6C85-EA2C-DDA4017F75E7}"/>
              </a:ext>
            </a:extLst>
          </p:cNvPr>
          <p:cNvSpPr txBox="1"/>
          <p:nvPr/>
        </p:nvSpPr>
        <p:spPr>
          <a:xfrm>
            <a:off x="4941595" y="3142183"/>
            <a:ext cx="2112263"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Observable factors related to the experimental units</a:t>
            </a:r>
          </a:p>
        </p:txBody>
      </p:sp>
      <p:cxnSp>
        <p:nvCxnSpPr>
          <p:cNvPr id="13" name="Straight Arrow Connector 12">
            <a:extLst>
              <a:ext uri="{FF2B5EF4-FFF2-40B4-BE49-F238E27FC236}">
                <a16:creationId xmlns:a16="http://schemas.microsoft.com/office/drawing/2014/main" id="{6A8C6E87-8BE1-A8AF-D1F7-760AB8B6A0E8}"/>
              </a:ext>
            </a:extLst>
          </p:cNvPr>
          <p:cNvCxnSpPr>
            <a:cxnSpLocks/>
            <a:stCxn id="12" idx="0"/>
          </p:cNvCxnSpPr>
          <p:nvPr/>
        </p:nvCxnSpPr>
        <p:spPr>
          <a:xfrm flipH="1" flipV="1">
            <a:off x="5979439" y="2197257"/>
            <a:ext cx="18288" cy="944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038A58-83F1-EDB2-8AE6-57EBF7F7C4CA}"/>
              </a:ext>
            </a:extLst>
          </p:cNvPr>
          <p:cNvSpPr txBox="1"/>
          <p:nvPr/>
        </p:nvSpPr>
        <p:spPr>
          <a:xfrm>
            <a:off x="7511796" y="3123894"/>
            <a:ext cx="2112263"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Factors related to our experimental design</a:t>
            </a:r>
          </a:p>
        </p:txBody>
      </p:sp>
      <p:cxnSp>
        <p:nvCxnSpPr>
          <p:cNvPr id="15" name="Straight Arrow Connector 14">
            <a:extLst>
              <a:ext uri="{FF2B5EF4-FFF2-40B4-BE49-F238E27FC236}">
                <a16:creationId xmlns:a16="http://schemas.microsoft.com/office/drawing/2014/main" id="{25DC2F05-6685-B5A8-5A6A-E0DC99C3417B}"/>
              </a:ext>
            </a:extLst>
          </p:cNvPr>
          <p:cNvCxnSpPr>
            <a:cxnSpLocks/>
          </p:cNvCxnSpPr>
          <p:nvPr/>
        </p:nvCxnSpPr>
        <p:spPr>
          <a:xfrm flipH="1" flipV="1">
            <a:off x="8532087" y="2197257"/>
            <a:ext cx="35840" cy="94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415E48-D93F-F85E-CCE3-89299AF2936B}"/>
              </a:ext>
            </a:extLst>
          </p:cNvPr>
          <p:cNvCxnSpPr>
            <a:cxnSpLocks/>
            <a:stCxn id="20" idx="0"/>
          </p:cNvCxnSpPr>
          <p:nvPr/>
        </p:nvCxnSpPr>
        <p:spPr>
          <a:xfrm flipH="1" flipV="1">
            <a:off x="10735054" y="2171203"/>
            <a:ext cx="101741" cy="99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B7BCBD-D979-09BE-99AC-A7A6D627AC0E}"/>
              </a:ext>
            </a:extLst>
          </p:cNvPr>
          <p:cNvSpPr txBox="1"/>
          <p:nvPr/>
        </p:nvSpPr>
        <p:spPr>
          <a:xfrm>
            <a:off x="9688066" y="3163824"/>
            <a:ext cx="2297457" cy="1477328"/>
          </a:xfrm>
          <a:prstGeom prst="rect">
            <a:avLst/>
          </a:prstGeom>
          <a:noFill/>
        </p:spPr>
        <p:txBody>
          <a:bodyPr wrap="square" rtlCol="0">
            <a:spAutoFit/>
          </a:bodyPr>
          <a:lstStyle/>
          <a:p>
            <a:pPr algn="ctr"/>
            <a:r>
              <a:rPr lang="en-GB">
                <a:latin typeface="Calibri" panose="020F0502020204030204" pitchFamily="34" charset="0"/>
                <a:ea typeface="Calibri" panose="020F0502020204030204" pitchFamily="34" charset="0"/>
                <a:cs typeface="Calibri" panose="020F0502020204030204" pitchFamily="34" charset="0"/>
              </a:rPr>
              <a:t>Measurement error</a:t>
            </a:r>
          </a:p>
          <a:p>
            <a:pPr algn="ctr"/>
            <a:r>
              <a:rPr lang="en-GB">
                <a:latin typeface="Calibri" panose="020F0502020204030204" pitchFamily="34" charset="0"/>
                <a:ea typeface="Calibri" panose="020F0502020204030204" pitchFamily="34" charset="0"/>
                <a:cs typeface="Calibri" panose="020F0502020204030204" pitchFamily="34" charset="0"/>
              </a:rPr>
              <a:t>Variation between units</a:t>
            </a:r>
          </a:p>
          <a:p>
            <a:pPr algn="ctr"/>
            <a:r>
              <a:rPr lang="en-GB">
                <a:latin typeface="Calibri" panose="020F0502020204030204" pitchFamily="34" charset="0"/>
                <a:ea typeface="Calibri" panose="020F0502020204030204" pitchFamily="34" charset="0"/>
                <a:cs typeface="Calibri" panose="020F0502020204030204" pitchFamily="34" charset="0"/>
              </a:rPr>
              <a:t>Unmeasurable factors</a:t>
            </a:r>
          </a:p>
          <a:p>
            <a:pPr algn="ctr"/>
            <a:r>
              <a:rPr lang="en-GB">
                <a:latin typeface="Calibri" panose="020F0502020204030204" pitchFamily="34" charset="0"/>
                <a:ea typeface="Calibri" panose="020F0502020204030204" pitchFamily="34" charset="0"/>
                <a:cs typeface="Calibri" panose="020F0502020204030204" pitchFamily="34" charset="0"/>
              </a:rPr>
              <a:t>Treatment error</a:t>
            </a:r>
          </a:p>
        </p:txBody>
      </p:sp>
      <p:cxnSp>
        <p:nvCxnSpPr>
          <p:cNvPr id="24" name="Straight Arrow Connector 23">
            <a:extLst>
              <a:ext uri="{FF2B5EF4-FFF2-40B4-BE49-F238E27FC236}">
                <a16:creationId xmlns:a16="http://schemas.microsoft.com/office/drawing/2014/main" id="{611C60F9-84E3-C36C-DACA-2EF8A5050BD4}"/>
              </a:ext>
            </a:extLst>
          </p:cNvPr>
          <p:cNvCxnSpPr/>
          <p:nvPr/>
        </p:nvCxnSpPr>
        <p:spPr>
          <a:xfrm>
            <a:off x="3758184" y="3959920"/>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310332-3D2E-120B-0CEC-435F8A2B8E2F}"/>
              </a:ext>
            </a:extLst>
          </p:cNvPr>
          <p:cNvCxnSpPr/>
          <p:nvPr/>
        </p:nvCxnSpPr>
        <p:spPr>
          <a:xfrm>
            <a:off x="5979439" y="4065513"/>
            <a:ext cx="0" cy="80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4BCA515-0741-CDE7-D37D-8A26988FB4B9}"/>
              </a:ext>
            </a:extLst>
          </p:cNvPr>
          <p:cNvCxnSpPr>
            <a:cxnSpLocks/>
            <a:endCxn id="31" idx="0"/>
          </p:cNvCxnSpPr>
          <p:nvPr/>
        </p:nvCxnSpPr>
        <p:spPr>
          <a:xfrm flipH="1">
            <a:off x="8553630" y="4065513"/>
            <a:ext cx="14297" cy="311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9C931E-0156-D79E-081B-F5784E36A41C}"/>
              </a:ext>
            </a:extLst>
          </p:cNvPr>
          <p:cNvCxnSpPr>
            <a:cxnSpLocks/>
            <a:stCxn id="20" idx="2"/>
          </p:cNvCxnSpPr>
          <p:nvPr/>
        </p:nvCxnSpPr>
        <p:spPr>
          <a:xfrm flipH="1">
            <a:off x="10836794" y="4641152"/>
            <a:ext cx="1" cy="53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22F35F-6AB9-1DF9-D2A9-6B60FA34AEF0}"/>
              </a:ext>
            </a:extLst>
          </p:cNvPr>
          <p:cNvSpPr txBox="1"/>
          <p:nvPr/>
        </p:nvSpPr>
        <p:spPr>
          <a:xfrm>
            <a:off x="2702052" y="4884573"/>
            <a:ext cx="2112263"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Effect of our treatment or exposure</a:t>
            </a:r>
          </a:p>
        </p:txBody>
      </p:sp>
      <p:sp>
        <p:nvSpPr>
          <p:cNvPr id="30" name="TextBox 29">
            <a:extLst>
              <a:ext uri="{FF2B5EF4-FFF2-40B4-BE49-F238E27FC236}">
                <a16:creationId xmlns:a16="http://schemas.microsoft.com/office/drawing/2014/main" id="{D08956C4-11DF-86EC-9F1F-02AFEB358ED4}"/>
              </a:ext>
            </a:extLst>
          </p:cNvPr>
          <p:cNvSpPr txBox="1"/>
          <p:nvPr/>
        </p:nvSpPr>
        <p:spPr>
          <a:xfrm>
            <a:off x="5443732" y="4930740"/>
            <a:ext cx="1107996" cy="1200329"/>
          </a:xfrm>
          <a:prstGeom prst="rect">
            <a:avLst/>
          </a:prstGeom>
          <a:noFill/>
        </p:spPr>
        <p:txBody>
          <a:bodyPr wrap="non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Individual</a:t>
            </a:r>
          </a:p>
          <a:p>
            <a:pPr algn="ctr"/>
            <a:r>
              <a:rPr lang="en-GB" dirty="0">
                <a:latin typeface="Calibri" panose="020F0502020204030204" pitchFamily="34" charset="0"/>
                <a:ea typeface="Calibri" panose="020F0502020204030204" pitchFamily="34" charset="0"/>
                <a:cs typeface="Calibri" panose="020F0502020204030204" pitchFamily="34" charset="0"/>
              </a:rPr>
              <a:t>Species</a:t>
            </a:r>
          </a:p>
          <a:p>
            <a:pPr algn="ctr"/>
            <a:r>
              <a:rPr lang="en-GB" dirty="0">
                <a:latin typeface="Calibri" panose="020F0502020204030204" pitchFamily="34" charset="0"/>
                <a:ea typeface="Calibri" panose="020F0502020204030204" pitchFamily="34" charset="0"/>
                <a:cs typeface="Calibri" panose="020F0502020204030204" pitchFamily="34" charset="0"/>
              </a:rPr>
              <a:t>Genotype</a:t>
            </a:r>
          </a:p>
          <a:p>
            <a:pPr algn="ctr"/>
            <a:r>
              <a:rPr lang="en-GB" dirty="0">
                <a:latin typeface="Calibri" panose="020F0502020204030204" pitchFamily="34" charset="0"/>
                <a:ea typeface="Calibri" panose="020F0502020204030204" pitchFamily="34" charset="0"/>
                <a:cs typeface="Calibri" panose="020F0502020204030204" pitchFamily="34" charset="0"/>
              </a:rPr>
              <a:t>(Sex)</a:t>
            </a:r>
          </a:p>
        </p:txBody>
      </p:sp>
      <p:sp>
        <p:nvSpPr>
          <p:cNvPr id="31" name="TextBox 30">
            <a:extLst>
              <a:ext uri="{FF2B5EF4-FFF2-40B4-BE49-F238E27FC236}">
                <a16:creationId xmlns:a16="http://schemas.microsoft.com/office/drawing/2014/main" id="{7C53CDAC-5FCC-C757-E16B-C1E3036CE9C2}"/>
              </a:ext>
            </a:extLst>
          </p:cNvPr>
          <p:cNvSpPr txBox="1"/>
          <p:nvPr/>
        </p:nvSpPr>
        <p:spPr>
          <a:xfrm>
            <a:off x="7326595" y="4376743"/>
            <a:ext cx="2454069" cy="1754326"/>
          </a:xfrm>
          <a:prstGeom prst="rect">
            <a:avLst/>
          </a:prstGeom>
          <a:noFill/>
        </p:spPr>
        <p:txBody>
          <a:bodyPr wrap="non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Experimental conditions</a:t>
            </a:r>
          </a:p>
          <a:p>
            <a:pPr algn="ctr"/>
            <a:r>
              <a:rPr lang="en-GB" dirty="0">
                <a:latin typeface="Calibri" panose="020F0502020204030204" pitchFamily="34" charset="0"/>
                <a:ea typeface="Calibri" panose="020F0502020204030204" pitchFamily="34" charset="0"/>
                <a:cs typeface="Calibri" panose="020F0502020204030204" pitchFamily="34" charset="0"/>
              </a:rPr>
              <a:t>Treatment variation</a:t>
            </a:r>
          </a:p>
          <a:p>
            <a:pPr algn="ctr"/>
            <a:r>
              <a:rPr lang="en-GB" dirty="0">
                <a:latin typeface="Calibri" panose="020F0502020204030204" pitchFamily="34" charset="0"/>
                <a:ea typeface="Calibri" panose="020F0502020204030204" pitchFamily="34" charset="0"/>
                <a:cs typeface="Calibri" panose="020F0502020204030204" pitchFamily="34" charset="0"/>
              </a:rPr>
              <a:t>Batch of medium</a:t>
            </a:r>
          </a:p>
          <a:p>
            <a:pPr algn="ctr"/>
            <a:r>
              <a:rPr lang="en-GB" dirty="0">
                <a:latin typeface="Calibri" panose="020F0502020204030204" pitchFamily="34" charset="0"/>
                <a:ea typeface="Calibri" panose="020F0502020204030204" pitchFamily="34" charset="0"/>
                <a:cs typeface="Calibri" panose="020F0502020204030204" pitchFamily="34" charset="0"/>
              </a:rPr>
              <a:t>Contamination</a:t>
            </a:r>
          </a:p>
          <a:p>
            <a:pPr algn="ctr"/>
            <a:r>
              <a:rPr lang="en-GB" dirty="0">
                <a:latin typeface="Calibri" panose="020F0502020204030204" pitchFamily="34" charset="0"/>
                <a:ea typeface="Calibri" panose="020F0502020204030204" pitchFamily="34" charset="0"/>
                <a:cs typeface="Calibri" panose="020F0502020204030204" pitchFamily="34" charset="0"/>
              </a:rPr>
              <a:t>Time of year</a:t>
            </a:r>
          </a:p>
          <a:p>
            <a:pPr algn="ctr"/>
            <a:r>
              <a:rPr lang="en-GB" dirty="0">
                <a:latin typeface="Calibri" panose="020F0502020204030204" pitchFamily="34" charset="0"/>
                <a:ea typeface="Calibri" panose="020F0502020204030204" pitchFamily="34" charset="0"/>
                <a:cs typeface="Calibri" panose="020F0502020204030204" pitchFamily="34" charset="0"/>
              </a:rPr>
              <a:t>Assessor</a:t>
            </a:r>
          </a:p>
        </p:txBody>
      </p:sp>
      <p:sp>
        <p:nvSpPr>
          <p:cNvPr id="33" name="TextBox 32">
            <a:extLst>
              <a:ext uri="{FF2B5EF4-FFF2-40B4-BE49-F238E27FC236}">
                <a16:creationId xmlns:a16="http://schemas.microsoft.com/office/drawing/2014/main" id="{F92B61F1-C219-1B8D-39D7-D333CFD8449B}"/>
              </a:ext>
            </a:extLst>
          </p:cNvPr>
          <p:cNvSpPr txBox="1"/>
          <p:nvPr/>
        </p:nvSpPr>
        <p:spPr>
          <a:xfrm>
            <a:off x="9765794" y="5174529"/>
            <a:ext cx="2297458" cy="923330"/>
          </a:xfrm>
          <a:prstGeom prst="rect">
            <a:avLst/>
          </a:prstGeom>
          <a:noFill/>
        </p:spPr>
        <p:txBody>
          <a:bodyPr wrap="square" rtlCol="0">
            <a:spAutoFit/>
          </a:bodyPr>
          <a:lstStyle/>
          <a:p>
            <a:pPr algn="ctr"/>
            <a:r>
              <a:rPr lang="en-GB" dirty="0">
                <a:latin typeface="Calibri" panose="020F0502020204030204" pitchFamily="34" charset="0"/>
                <a:ea typeface="Calibri" panose="020F0502020204030204" pitchFamily="34" charset="0"/>
                <a:cs typeface="Calibri" panose="020F0502020204030204" pitchFamily="34" charset="0"/>
              </a:rPr>
              <a:t>Measurement error</a:t>
            </a:r>
          </a:p>
          <a:p>
            <a:pPr algn="ctr"/>
            <a:r>
              <a:rPr lang="en-GB" dirty="0">
                <a:latin typeface="Calibri" panose="020F0502020204030204" pitchFamily="34" charset="0"/>
                <a:ea typeface="Calibri" panose="020F0502020204030204" pitchFamily="34" charset="0"/>
                <a:cs typeface="Calibri" panose="020F0502020204030204" pitchFamily="34" charset="0"/>
              </a:rPr>
              <a:t>Between-unit variance</a:t>
            </a:r>
          </a:p>
          <a:p>
            <a:pPr algn="ctr"/>
            <a:endParaRPr lang="en-GB"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815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20" grpId="0"/>
      <p:bldP spid="29" grpId="0"/>
      <p:bldP spid="30" grpId="0"/>
      <p:bldP spid="31"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DBCE-CEFF-CF17-6BCA-07FC9B151B2D}"/>
              </a:ext>
            </a:extLst>
          </p:cNvPr>
          <p:cNvSpPr>
            <a:spLocks noGrp="1"/>
          </p:cNvSpPr>
          <p:nvPr>
            <p:ph type="title"/>
          </p:nvPr>
        </p:nvSpPr>
        <p:spPr>
          <a:xfrm>
            <a:off x="237393" y="-110340"/>
            <a:ext cx="11849100" cy="1325563"/>
          </a:xfrm>
        </p:spPr>
        <p:txBody>
          <a:bodyPr/>
          <a:lstStyle/>
          <a:p>
            <a:r>
              <a:rPr lang="en-GB" dirty="0"/>
              <a:t>Aim of experimental design</a:t>
            </a:r>
          </a:p>
        </p:txBody>
      </p:sp>
      <p:sp>
        <p:nvSpPr>
          <p:cNvPr id="3" name="Content Placeholder 2">
            <a:extLst>
              <a:ext uri="{FF2B5EF4-FFF2-40B4-BE49-F238E27FC236}">
                <a16:creationId xmlns:a16="http://schemas.microsoft.com/office/drawing/2014/main" id="{5EE85E8F-FAAC-06B0-9F72-EFEA3CE7581D}"/>
              </a:ext>
            </a:extLst>
          </p:cNvPr>
          <p:cNvSpPr>
            <a:spLocks noGrp="1"/>
          </p:cNvSpPr>
          <p:nvPr>
            <p:ph idx="1"/>
          </p:nvPr>
        </p:nvSpPr>
        <p:spPr>
          <a:xfrm>
            <a:off x="381000" y="1215223"/>
            <a:ext cx="4199792" cy="3902075"/>
          </a:xfrm>
        </p:spPr>
        <p:txBody>
          <a:bodyPr>
            <a:normAutofit fontScale="85000" lnSpcReduction="10000"/>
          </a:bodyPr>
          <a:lstStyle/>
          <a:p>
            <a:r>
              <a:rPr lang="en-GB" dirty="0"/>
              <a:t>So now we have a framework for experimental design and analysis.</a:t>
            </a:r>
          </a:p>
          <a:p>
            <a:endParaRPr lang="en-GB" dirty="0"/>
          </a:p>
          <a:p>
            <a:r>
              <a:rPr lang="en-GB" dirty="0"/>
              <a:t>Try to estimate our effect of interest as well as possible</a:t>
            </a:r>
          </a:p>
          <a:p>
            <a:endParaRPr lang="en-GB" dirty="0"/>
          </a:p>
          <a:p>
            <a:r>
              <a:rPr lang="en-GB" dirty="0"/>
              <a:t>Reduce the bias and noise come from other factors that affect the outcome measure.</a:t>
            </a:r>
          </a:p>
          <a:p>
            <a:endParaRPr lang="en-GB" dirty="0"/>
          </a:p>
          <a:p>
            <a:endParaRPr lang="en-GB" dirty="0"/>
          </a:p>
        </p:txBody>
      </p:sp>
      <p:sp>
        <p:nvSpPr>
          <p:cNvPr id="25" name="TextBox 24">
            <a:extLst>
              <a:ext uri="{FF2B5EF4-FFF2-40B4-BE49-F238E27FC236}">
                <a16:creationId xmlns:a16="http://schemas.microsoft.com/office/drawing/2014/main" id="{F32E64F5-6691-2D6C-C1C9-852FE27EC7F1}"/>
              </a:ext>
            </a:extLst>
          </p:cNvPr>
          <p:cNvSpPr txBox="1"/>
          <p:nvPr/>
        </p:nvSpPr>
        <p:spPr>
          <a:xfrm>
            <a:off x="4998418" y="4586413"/>
            <a:ext cx="6730520" cy="1477328"/>
          </a:xfrm>
          <a:prstGeom prst="rect">
            <a:avLst/>
          </a:prstGeom>
          <a:noFill/>
        </p:spPr>
        <p:txBody>
          <a:bodyPr wrap="square" rtlCol="0">
            <a:spAutoFit/>
          </a:bodyPr>
          <a:lstStyle/>
          <a:p>
            <a:r>
              <a:rPr lang="en-GB" dirty="0"/>
              <a:t>The analysis aims to make statements about the treatment effect.</a:t>
            </a:r>
          </a:p>
          <a:p>
            <a:endParaRPr lang="en-GB" dirty="0"/>
          </a:p>
          <a:p>
            <a:r>
              <a:rPr lang="en-GB" b="1" u="sng" dirty="0"/>
              <a:t>Aim of experimental design:</a:t>
            </a:r>
          </a:p>
          <a:p>
            <a:endParaRPr lang="en-GB" b="1" u="sng" dirty="0"/>
          </a:p>
          <a:p>
            <a:r>
              <a:rPr lang="en-GB" dirty="0"/>
              <a:t>Account for </a:t>
            </a:r>
            <a:r>
              <a:rPr lang="en-GB" b="1" dirty="0"/>
              <a:t>biological effects, technical effects, and error</a:t>
            </a:r>
            <a:r>
              <a:rPr lang="en-GB" dirty="0"/>
              <a:t>.</a:t>
            </a:r>
          </a:p>
        </p:txBody>
      </p:sp>
      <p:pic>
        <p:nvPicPr>
          <p:cNvPr id="4" name="Picture 3">
            <a:extLst>
              <a:ext uri="{FF2B5EF4-FFF2-40B4-BE49-F238E27FC236}">
                <a16:creationId xmlns:a16="http://schemas.microsoft.com/office/drawing/2014/main" id="{E8B2242B-C40C-37E1-BC29-BD37496B2D3D}"/>
              </a:ext>
            </a:extLst>
          </p:cNvPr>
          <p:cNvPicPr>
            <a:picLocks noChangeAspect="1"/>
          </p:cNvPicPr>
          <p:nvPr/>
        </p:nvPicPr>
        <p:blipFill>
          <a:blip r:embed="rId2"/>
          <a:stretch>
            <a:fillRect/>
          </a:stretch>
        </p:blipFill>
        <p:spPr>
          <a:xfrm>
            <a:off x="5561599" y="1074546"/>
            <a:ext cx="6096528" cy="3429297"/>
          </a:xfrm>
          <a:prstGeom prst="rect">
            <a:avLst/>
          </a:prstGeom>
          <a:ln w="19050">
            <a:solidFill>
              <a:schemeClr val="tx1"/>
            </a:solidFill>
          </a:ln>
        </p:spPr>
      </p:pic>
    </p:spTree>
    <p:extLst>
      <p:ext uri="{BB962C8B-B14F-4D97-AF65-F5344CB8AC3E}">
        <p14:creationId xmlns:p14="http://schemas.microsoft.com/office/powerpoint/2010/main" val="3068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2A46-72A9-EE82-1B41-7384BC6D11FF}"/>
              </a:ext>
            </a:extLst>
          </p:cNvPr>
          <p:cNvSpPr>
            <a:spLocks noGrp="1"/>
          </p:cNvSpPr>
          <p:nvPr>
            <p:ph type="title"/>
          </p:nvPr>
        </p:nvSpPr>
        <p:spPr/>
        <p:txBody>
          <a:bodyPr>
            <a:normAutofit/>
          </a:bodyPr>
          <a:lstStyle/>
          <a:p>
            <a:r>
              <a:rPr lang="en-GB" sz="4000" dirty="0"/>
              <a:t>Exercise – Setting a question for an experiment you are planning</a:t>
            </a:r>
          </a:p>
        </p:txBody>
      </p:sp>
      <p:sp>
        <p:nvSpPr>
          <p:cNvPr id="3" name="Content Placeholder 2">
            <a:extLst>
              <a:ext uri="{FF2B5EF4-FFF2-40B4-BE49-F238E27FC236}">
                <a16:creationId xmlns:a16="http://schemas.microsoft.com/office/drawing/2014/main" id="{C7467695-01B8-6A1E-721A-031D9A01555B}"/>
              </a:ext>
            </a:extLst>
          </p:cNvPr>
          <p:cNvSpPr>
            <a:spLocks noGrp="1"/>
          </p:cNvSpPr>
          <p:nvPr>
            <p:ph idx="1"/>
          </p:nvPr>
        </p:nvSpPr>
        <p:spPr/>
        <p:txBody>
          <a:bodyPr>
            <a:normAutofit/>
          </a:bodyPr>
          <a:lstStyle/>
          <a:p>
            <a:r>
              <a:rPr lang="en-GB" sz="2400" dirty="0"/>
              <a:t>What kind of a question are you addressing?</a:t>
            </a:r>
          </a:p>
          <a:p>
            <a:r>
              <a:rPr lang="en-GB" sz="2400" dirty="0"/>
              <a:t>descriptive / predictive / causal / methodological ?</a:t>
            </a:r>
          </a:p>
          <a:p>
            <a:endParaRPr lang="en-GB" sz="2400" dirty="0"/>
          </a:p>
          <a:p>
            <a:r>
              <a:rPr lang="en-GB" sz="2400" dirty="0"/>
              <a:t>Can you reframe the research question being addressed in precise terms?</a:t>
            </a:r>
          </a:p>
          <a:p>
            <a:r>
              <a:rPr lang="en-GB" sz="2400" dirty="0"/>
              <a:t>Consider: </a:t>
            </a:r>
            <a:r>
              <a:rPr lang="en-GB" sz="2400" i="1" dirty="0"/>
              <a:t>Population, Intervention, Comparator, Outcome, Time period</a:t>
            </a:r>
          </a:p>
          <a:p>
            <a:endParaRPr lang="en-GB" sz="2400" dirty="0"/>
          </a:p>
          <a:p>
            <a:r>
              <a:rPr lang="en-GB" sz="2400" dirty="0"/>
              <a:t>Can you critique the question?</a:t>
            </a:r>
          </a:p>
          <a:p>
            <a:r>
              <a:rPr lang="en-GB" sz="2400" dirty="0"/>
              <a:t>Consider:  </a:t>
            </a:r>
            <a:r>
              <a:rPr lang="en-GB" sz="2400" i="1" dirty="0"/>
              <a:t>Feasible, Interesting, Novel, Ethical, Relevant</a:t>
            </a:r>
          </a:p>
        </p:txBody>
      </p:sp>
    </p:spTree>
    <p:extLst>
      <p:ext uri="{BB962C8B-B14F-4D97-AF65-F5344CB8AC3E}">
        <p14:creationId xmlns:p14="http://schemas.microsoft.com/office/powerpoint/2010/main" val="188957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CF41-7278-C366-1148-9F4D2D647DF6}"/>
              </a:ext>
            </a:extLst>
          </p:cNvPr>
          <p:cNvSpPr>
            <a:spLocks noGrp="1"/>
          </p:cNvSpPr>
          <p:nvPr>
            <p:ph type="ctrTitle"/>
          </p:nvPr>
        </p:nvSpPr>
        <p:spPr/>
        <p:txBody>
          <a:bodyPr/>
          <a:lstStyle/>
          <a:p>
            <a:r>
              <a:rPr lang="en-GB" dirty="0"/>
              <a:t>Reducing bias</a:t>
            </a:r>
          </a:p>
        </p:txBody>
      </p:sp>
      <p:sp>
        <p:nvSpPr>
          <p:cNvPr id="5" name="Subtitle 4">
            <a:extLst>
              <a:ext uri="{FF2B5EF4-FFF2-40B4-BE49-F238E27FC236}">
                <a16:creationId xmlns:a16="http://schemas.microsoft.com/office/drawing/2014/main" id="{59ADC925-84A3-66C3-B419-3D0107CC08A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19554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415600" y="2789954"/>
            <a:ext cx="11360800" cy="2317412"/>
          </a:xfrm>
          <a:prstGeom prst="rect">
            <a:avLst/>
          </a:prstGeom>
        </p:spPr>
        <p:txBody>
          <a:bodyPr spcFirstLastPara="1" wrap="square" lIns="121900" tIns="121900" rIns="121900" bIns="121900" anchor="b" anchorCtr="0">
            <a:normAutofit fontScale="90000"/>
          </a:bodyPr>
          <a:lstStyle/>
          <a:p>
            <a:pPr lvl="0"/>
            <a:r>
              <a:rPr lang="en-GB" b="1">
                <a:solidFill>
                  <a:schemeClr val="accent1">
                    <a:lumMod val="50000"/>
                  </a:schemeClr>
                </a:solidFill>
                <a:latin typeface="Calibri" panose="020F0502020204030204" pitchFamily="34" charset="0"/>
                <a:cs typeface="Calibri" panose="020F0502020204030204" pitchFamily="34" charset="0"/>
              </a:rPr>
              <a:t>Research Integrity</a:t>
            </a:r>
            <a:br>
              <a:rPr lang="en-GB" b="1">
                <a:solidFill>
                  <a:schemeClr val="accent1">
                    <a:lumMod val="50000"/>
                  </a:schemeClr>
                </a:solidFill>
                <a:latin typeface="Calibri" panose="020F0502020204030204" pitchFamily="34" charset="0"/>
                <a:cs typeface="Calibri" panose="020F0502020204030204" pitchFamily="34" charset="0"/>
              </a:rPr>
            </a:br>
            <a:r>
              <a:rPr lang="en-GB" sz="4800" b="1">
                <a:solidFill>
                  <a:srgbClr val="0070C0"/>
                </a:solidFill>
                <a:latin typeface="Calibri" panose="020F0502020204030204" pitchFamily="34" charset="0"/>
                <a:cs typeface="Calibri" panose="020F0502020204030204" pitchFamily="34" charset="0"/>
              </a:rPr>
              <a:t>or </a:t>
            </a:r>
            <a:r>
              <a:rPr lang="en-GB" sz="4800" b="1" i="1">
                <a:solidFill>
                  <a:srgbClr val="0070C0"/>
                </a:solidFill>
                <a:latin typeface="Calibri" panose="020F0502020204030204" pitchFamily="34" charset="0"/>
                <a:cs typeface="Calibri" panose="020F0502020204030204" pitchFamily="34" charset="0"/>
              </a:rPr>
              <a:t>How to be a Good Scientist</a:t>
            </a:r>
            <a:br>
              <a:rPr lang="en-GB" sz="4800" b="1" i="1">
                <a:solidFill>
                  <a:srgbClr val="0070C0"/>
                </a:solidFill>
                <a:latin typeface="Calibri" panose="020F0502020204030204" pitchFamily="34" charset="0"/>
                <a:cs typeface="Calibri" panose="020F0502020204030204" pitchFamily="34" charset="0"/>
              </a:rPr>
            </a:br>
            <a:r>
              <a:rPr lang="en-GB" sz="2933">
                <a:solidFill>
                  <a:srgbClr val="002060"/>
                </a:solidFill>
                <a:latin typeface="Calibri" panose="020F0502020204030204" pitchFamily="34" charset="0"/>
                <a:cs typeface="Calibri" panose="020F0502020204030204" pitchFamily="34" charset="0"/>
              </a:rPr>
              <a:t>Jo Montgomery, Sarah Inglesfield,</a:t>
            </a:r>
            <a:br>
              <a:rPr lang="en-GB" sz="2933">
                <a:solidFill>
                  <a:srgbClr val="002060"/>
                </a:solidFill>
                <a:latin typeface="Calibri" panose="020F0502020204030204" pitchFamily="34" charset="0"/>
                <a:cs typeface="Calibri" panose="020F0502020204030204" pitchFamily="34" charset="0"/>
              </a:rPr>
            </a:br>
            <a:r>
              <a:rPr lang="en-GB" sz="2933">
                <a:solidFill>
                  <a:srgbClr val="002060"/>
                </a:solidFill>
                <a:latin typeface="Calibri" panose="020F0502020204030204" pitchFamily="34" charset="0"/>
                <a:cs typeface="Calibri" panose="020F0502020204030204" pitchFamily="34" charset="0"/>
              </a:rPr>
              <a:t>Anne Segonds-Pichon, Laura Biggins, Stacey Wagstaff and Simon Andrews</a:t>
            </a:r>
            <a:br>
              <a:rPr lang="en-GB" sz="2933">
                <a:solidFill>
                  <a:srgbClr val="002060"/>
                </a:solidFill>
                <a:latin typeface="Calibri" panose="020F0502020204030204" pitchFamily="34" charset="0"/>
                <a:cs typeface="Calibri" panose="020F0502020204030204" pitchFamily="34" charset="0"/>
              </a:rPr>
            </a:br>
            <a:r>
              <a:rPr lang="en-GB" sz="1733">
                <a:solidFill>
                  <a:srgbClr val="002060"/>
                </a:solidFill>
                <a:latin typeface="Calibri" panose="020F0502020204030204" pitchFamily="34" charset="0"/>
                <a:cs typeface="Calibri" panose="020F0502020204030204" pitchFamily="34" charset="0"/>
              </a:rPr>
              <a:t>v2025-10</a:t>
            </a:r>
            <a:endParaRPr sz="1733">
              <a:solidFill>
                <a:srgbClr val="002060"/>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21779" y="4711"/>
            <a:ext cx="2518615" cy="2518615"/>
          </a:xfrm>
          <a:prstGeom prst="rect">
            <a:avLst/>
          </a:prstGeom>
        </p:spPr>
      </p:pic>
      <p:pic>
        <p:nvPicPr>
          <p:cNvPr id="5" name="Picture 4"/>
          <p:cNvPicPr>
            <a:picLocks noChangeAspect="1"/>
          </p:cNvPicPr>
          <p:nvPr/>
        </p:nvPicPr>
        <p:blipFill>
          <a:blip r:embed="rId4"/>
          <a:stretch>
            <a:fillRect/>
          </a:stretch>
        </p:blipFill>
        <p:spPr>
          <a:xfrm>
            <a:off x="9426713" y="5733182"/>
            <a:ext cx="2630192" cy="935029"/>
          </a:xfrm>
          <a:prstGeom prst="rect">
            <a:avLst/>
          </a:prstGeom>
        </p:spPr>
      </p:pic>
      <p:sp>
        <p:nvSpPr>
          <p:cNvPr id="7" name="TextBox 6">
            <a:extLst>
              <a:ext uri="{FF2B5EF4-FFF2-40B4-BE49-F238E27FC236}">
                <a16:creationId xmlns:a16="http://schemas.microsoft.com/office/drawing/2014/main" id="{E7E8A77B-5672-C98D-4A35-B297388CF10E}"/>
              </a:ext>
            </a:extLst>
          </p:cNvPr>
          <p:cNvSpPr txBox="1"/>
          <p:nvPr/>
        </p:nvSpPr>
        <p:spPr>
          <a:xfrm>
            <a:off x="415600" y="5373994"/>
            <a:ext cx="1091280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course material is © 2025, Jo Montgomery, Sarah </a:t>
            </a:r>
            <a:r>
              <a:rPr kumimoji="0" lang="en-GB"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Inglesfield</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Anne </a:t>
            </a:r>
            <a:r>
              <a:rPr kumimoji="0" lang="en-GB"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Segonds</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-Pichon, Laura Biggins, Stacey Wagstaff and Simon Andrews.  This course material is distributed under the creative commons Attribution-Non-Commercial-Share Alike 2.0 licence. Full details of this licence can be found at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hlinkClick r:id="rId5"/>
              </a:rPr>
              <a:t>http://creativecommons.org/licenses/by-nc-sa/2.0/uk/legalcode</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DC4105D-6672-4B0B-BBCF-B20AE9D450D5}"/>
              </a:ext>
            </a:extLst>
          </p:cNvPr>
          <p:cNvSpPr txBox="1"/>
          <p:nvPr/>
        </p:nvSpPr>
        <p:spPr>
          <a:xfrm>
            <a:off x="9098041" y="4315802"/>
            <a:ext cx="1773242" cy="461665"/>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Good Design</a:t>
            </a:r>
          </a:p>
        </p:txBody>
      </p:sp>
      <p:sp>
        <p:nvSpPr>
          <p:cNvPr id="26" name="Oval 25">
            <a:extLst>
              <a:ext uri="{FF2B5EF4-FFF2-40B4-BE49-F238E27FC236}">
                <a16:creationId xmlns:a16="http://schemas.microsoft.com/office/drawing/2014/main" id="{DF458AC9-E403-49C4-9C6F-08764C6B7597}"/>
              </a:ext>
            </a:extLst>
          </p:cNvPr>
          <p:cNvSpPr>
            <a:spLocks noChangeAspect="1"/>
          </p:cNvSpPr>
          <p:nvPr/>
        </p:nvSpPr>
        <p:spPr>
          <a:xfrm>
            <a:off x="8474041" y="4206105"/>
            <a:ext cx="624000" cy="624000"/>
          </a:xfrm>
          <a:prstGeom prst="ellipse">
            <a:avLst/>
          </a:prstGeom>
          <a:solidFill>
            <a:srgbClr val="FF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0000"/>
                </a:solidFill>
                <a:effectLst/>
                <a:uLnTx/>
                <a:uFillTx/>
                <a:latin typeface="Arial"/>
                <a:ea typeface="+mn-ea"/>
                <a:cs typeface="+mn-cs"/>
                <a:sym typeface="Arial"/>
              </a:rPr>
              <a:t>A</a:t>
            </a:r>
          </a:p>
        </p:txBody>
      </p:sp>
      <p:sp>
        <p:nvSpPr>
          <p:cNvPr id="27" name="Oval 26">
            <a:extLst>
              <a:ext uri="{FF2B5EF4-FFF2-40B4-BE49-F238E27FC236}">
                <a16:creationId xmlns:a16="http://schemas.microsoft.com/office/drawing/2014/main" id="{190AF112-EAD5-42BA-8494-3533A7C4D86B}"/>
              </a:ext>
            </a:extLst>
          </p:cNvPr>
          <p:cNvSpPr>
            <a:spLocks noChangeAspect="1"/>
          </p:cNvSpPr>
          <p:nvPr/>
        </p:nvSpPr>
        <p:spPr>
          <a:xfrm>
            <a:off x="8474041" y="5023353"/>
            <a:ext cx="624000" cy="624000"/>
          </a:xfrm>
          <a:prstGeom prst="ellipse">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0000"/>
                </a:solidFill>
                <a:effectLst/>
                <a:uLnTx/>
                <a:uFillTx/>
                <a:latin typeface="Arial"/>
                <a:ea typeface="+mn-ea"/>
                <a:cs typeface="+mn-cs"/>
                <a:sym typeface="Arial"/>
              </a:rPr>
              <a:t>B</a:t>
            </a:r>
          </a:p>
        </p:txBody>
      </p:sp>
      <p:sp>
        <p:nvSpPr>
          <p:cNvPr id="28" name="Rectangle 27">
            <a:extLst>
              <a:ext uri="{FF2B5EF4-FFF2-40B4-BE49-F238E27FC236}">
                <a16:creationId xmlns:a16="http://schemas.microsoft.com/office/drawing/2014/main" id="{4FE3107A-544F-457A-9EA7-D3C79E74477B}"/>
              </a:ext>
            </a:extLst>
          </p:cNvPr>
          <p:cNvSpPr/>
          <p:nvPr/>
        </p:nvSpPr>
        <p:spPr>
          <a:xfrm>
            <a:off x="9098041" y="5068849"/>
            <a:ext cx="1569660" cy="461665"/>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Bad Design</a:t>
            </a:r>
          </a:p>
        </p:txBody>
      </p:sp>
      <p:grpSp>
        <p:nvGrpSpPr>
          <p:cNvPr id="8" name="Group 7">
            <a:extLst>
              <a:ext uri="{FF2B5EF4-FFF2-40B4-BE49-F238E27FC236}">
                <a16:creationId xmlns:a16="http://schemas.microsoft.com/office/drawing/2014/main" id="{0E11625C-3DC7-455B-94F0-171267290963}"/>
              </a:ext>
            </a:extLst>
          </p:cNvPr>
          <p:cNvGrpSpPr/>
          <p:nvPr/>
        </p:nvGrpSpPr>
        <p:grpSpPr>
          <a:xfrm>
            <a:off x="721338" y="2452729"/>
            <a:ext cx="2084577" cy="4312383"/>
            <a:chOff x="500939" y="1847850"/>
            <a:chExt cx="1563433" cy="3234287"/>
          </a:xfrm>
        </p:grpSpPr>
        <p:sp>
          <p:nvSpPr>
            <p:cNvPr id="4" name="Rounded Rectangle 3"/>
            <p:cNvSpPr/>
            <p:nvPr/>
          </p:nvSpPr>
          <p:spPr>
            <a:xfrm>
              <a:off x="500939" y="1847850"/>
              <a:ext cx="1563433" cy="323165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Rectangle 5"/>
            <p:cNvSpPr/>
            <p:nvPr/>
          </p:nvSpPr>
          <p:spPr>
            <a:xfrm>
              <a:off x="667227" y="1873567"/>
              <a:ext cx="1294924" cy="320857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Accountability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Accurate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Care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Collegiality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Cooperation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Ethics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Fair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Honesty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Objectivity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Openness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Quality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Reliability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Reproducibility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Respect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Responsibility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Rigor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Transparency</a:t>
              </a:r>
            </a:p>
          </p:txBody>
        </p:sp>
      </p:grpSp>
      <p:sp>
        <p:nvSpPr>
          <p:cNvPr id="3" name="TextBox 2"/>
          <p:cNvSpPr txBox="1"/>
          <p:nvPr/>
        </p:nvSpPr>
        <p:spPr>
          <a:xfrm>
            <a:off x="4791301" y="244701"/>
            <a:ext cx="5043368" cy="76944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3333" b="1" i="0" u="sng"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Appropriate Type of Design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067"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 name="Rectangle 1">
            <a:extLst>
              <a:ext uri="{FF2B5EF4-FFF2-40B4-BE49-F238E27FC236}">
                <a16:creationId xmlns:a16="http://schemas.microsoft.com/office/drawing/2014/main" id="{656B6FC8-5864-4668-AA1E-E79513B607ED}"/>
              </a:ext>
            </a:extLst>
          </p:cNvPr>
          <p:cNvSpPr/>
          <p:nvPr/>
        </p:nvSpPr>
        <p:spPr>
          <a:xfrm>
            <a:off x="3848170" y="1130581"/>
            <a:ext cx="7570868" cy="46166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Distinguish real differences from experimental artefacts…</a:t>
            </a:r>
          </a:p>
        </p:txBody>
      </p:sp>
      <p:pic>
        <p:nvPicPr>
          <p:cNvPr id="7" name="Picture 6">
            <a:extLst>
              <a:ext uri="{FF2B5EF4-FFF2-40B4-BE49-F238E27FC236}">
                <a16:creationId xmlns:a16="http://schemas.microsoft.com/office/drawing/2014/main" id="{E074CF78-A75A-4D0D-8792-7AD6CD030FAA}"/>
              </a:ext>
            </a:extLst>
          </p:cNvPr>
          <p:cNvPicPr>
            <a:picLocks noChangeAspect="1"/>
          </p:cNvPicPr>
          <p:nvPr/>
        </p:nvPicPr>
        <p:blipFill>
          <a:blip r:embed="rId3"/>
          <a:stretch>
            <a:fillRect/>
          </a:stretch>
        </p:blipFill>
        <p:spPr>
          <a:xfrm>
            <a:off x="-339898" y="96399"/>
            <a:ext cx="4207047" cy="2286948"/>
          </a:xfrm>
          <a:prstGeom prst="rect">
            <a:avLst/>
          </a:prstGeom>
        </p:spPr>
      </p:pic>
      <p:sp>
        <p:nvSpPr>
          <p:cNvPr id="19" name="Rectangle 18">
            <a:extLst>
              <a:ext uri="{FF2B5EF4-FFF2-40B4-BE49-F238E27FC236}">
                <a16:creationId xmlns:a16="http://schemas.microsoft.com/office/drawing/2014/main" id="{DED7D2F5-06F8-4F03-AE43-C0141F2C12FD}"/>
              </a:ext>
            </a:extLst>
          </p:cNvPr>
          <p:cNvSpPr/>
          <p:nvPr/>
        </p:nvSpPr>
        <p:spPr>
          <a:xfrm>
            <a:off x="4591488" y="1694154"/>
            <a:ext cx="6827549" cy="46166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400" b="1"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…But experiments can be big and complicated</a:t>
            </a:r>
          </a:p>
        </p:txBody>
      </p:sp>
      <p:grpSp>
        <p:nvGrpSpPr>
          <p:cNvPr id="5" name="Group 4">
            <a:extLst>
              <a:ext uri="{FF2B5EF4-FFF2-40B4-BE49-F238E27FC236}">
                <a16:creationId xmlns:a16="http://schemas.microsoft.com/office/drawing/2014/main" id="{F282CD44-31E1-4EAE-8576-F412D4FECE7D}"/>
              </a:ext>
            </a:extLst>
          </p:cNvPr>
          <p:cNvGrpSpPr/>
          <p:nvPr/>
        </p:nvGrpSpPr>
        <p:grpSpPr>
          <a:xfrm>
            <a:off x="3263971" y="4171613"/>
            <a:ext cx="4908033" cy="1799597"/>
            <a:chOff x="2730525" y="3205565"/>
            <a:chExt cx="2894036" cy="1061138"/>
          </a:xfrm>
        </p:grpSpPr>
        <p:grpSp>
          <p:nvGrpSpPr>
            <p:cNvPr id="10" name="Group 9">
              <a:extLst>
                <a:ext uri="{FF2B5EF4-FFF2-40B4-BE49-F238E27FC236}">
                  <a16:creationId xmlns:a16="http://schemas.microsoft.com/office/drawing/2014/main" id="{421EA5F9-7669-4192-BBDC-B80C0213E671}"/>
                </a:ext>
              </a:extLst>
            </p:cNvPr>
            <p:cNvGrpSpPr/>
            <p:nvPr/>
          </p:nvGrpSpPr>
          <p:grpSpPr>
            <a:xfrm>
              <a:off x="2730525" y="3205565"/>
              <a:ext cx="2894036" cy="896232"/>
              <a:chOff x="2796842" y="2950963"/>
              <a:chExt cx="2894036" cy="896232"/>
            </a:xfrm>
          </p:grpSpPr>
          <p:pic>
            <p:nvPicPr>
              <p:cNvPr id="11" name="Google Shape;346;p40">
                <a:extLst>
                  <a:ext uri="{FF2B5EF4-FFF2-40B4-BE49-F238E27FC236}">
                    <a16:creationId xmlns:a16="http://schemas.microsoft.com/office/drawing/2014/main" id="{A76D51AC-A80C-4499-97B8-59E74DC9F8EC}"/>
                  </a:ext>
                </a:extLst>
              </p:cNvPr>
              <p:cNvPicPr preferRelativeResize="0"/>
              <p:nvPr/>
            </p:nvPicPr>
            <p:blipFill rotWithShape="1">
              <a:blip r:embed="rId4">
                <a:alphaModFix/>
              </a:blip>
              <a:srcRect l="5705" t="28993" r="54838" b="22860"/>
              <a:stretch/>
            </p:blipFill>
            <p:spPr>
              <a:xfrm>
                <a:off x="2796842" y="2954543"/>
                <a:ext cx="2588695" cy="892652"/>
              </a:xfrm>
              <a:prstGeom prst="rect">
                <a:avLst/>
              </a:prstGeom>
              <a:noFill/>
              <a:ln>
                <a:noFill/>
              </a:ln>
            </p:spPr>
          </p:pic>
          <p:sp>
            <p:nvSpPr>
              <p:cNvPr id="22" name="Rectangle 21">
                <a:extLst>
                  <a:ext uri="{FF2B5EF4-FFF2-40B4-BE49-F238E27FC236}">
                    <a16:creationId xmlns:a16="http://schemas.microsoft.com/office/drawing/2014/main" id="{5F534717-66CC-4779-B611-681F3A79BCBD}"/>
                  </a:ext>
                </a:extLst>
              </p:cNvPr>
              <p:cNvSpPr/>
              <p:nvPr/>
            </p:nvSpPr>
            <p:spPr>
              <a:xfrm>
                <a:off x="2908197" y="2954543"/>
                <a:ext cx="858760"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Condition 1</a:t>
                </a:r>
              </a:p>
            </p:txBody>
          </p:sp>
          <p:sp>
            <p:nvSpPr>
              <p:cNvPr id="24" name="Rectangle 23">
                <a:extLst>
                  <a:ext uri="{FF2B5EF4-FFF2-40B4-BE49-F238E27FC236}">
                    <a16:creationId xmlns:a16="http://schemas.microsoft.com/office/drawing/2014/main" id="{2AA1EEB2-BD1A-453B-8A90-AA274E5DBBD7}"/>
                  </a:ext>
                </a:extLst>
              </p:cNvPr>
              <p:cNvSpPr/>
              <p:nvPr/>
            </p:nvSpPr>
            <p:spPr>
              <a:xfrm>
                <a:off x="3766957" y="2956207"/>
                <a:ext cx="858760"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Condition 2</a:t>
                </a:r>
              </a:p>
            </p:txBody>
          </p:sp>
          <p:sp>
            <p:nvSpPr>
              <p:cNvPr id="25" name="Rectangle 24">
                <a:extLst>
                  <a:ext uri="{FF2B5EF4-FFF2-40B4-BE49-F238E27FC236}">
                    <a16:creationId xmlns:a16="http://schemas.microsoft.com/office/drawing/2014/main" id="{F0CF7B8D-6F91-42C3-801B-612BDE5214CB}"/>
                  </a:ext>
                </a:extLst>
              </p:cNvPr>
              <p:cNvSpPr/>
              <p:nvPr/>
            </p:nvSpPr>
            <p:spPr>
              <a:xfrm>
                <a:off x="4563471" y="2950963"/>
                <a:ext cx="1127407"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Condition 3 etc…</a:t>
                </a:r>
              </a:p>
            </p:txBody>
          </p:sp>
        </p:grpSp>
        <p:sp>
          <p:nvSpPr>
            <p:cNvPr id="42" name="Rectangle 41">
              <a:extLst>
                <a:ext uri="{FF2B5EF4-FFF2-40B4-BE49-F238E27FC236}">
                  <a16:creationId xmlns:a16="http://schemas.microsoft.com/office/drawing/2014/main" id="{37FA10B6-E80F-402D-8D7B-966AA02A9EB9}"/>
                </a:ext>
              </a:extLst>
            </p:cNvPr>
            <p:cNvSpPr/>
            <p:nvPr/>
          </p:nvSpPr>
          <p:spPr>
            <a:xfrm>
              <a:off x="2886127" y="4091308"/>
              <a:ext cx="542268"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1</a:t>
              </a:r>
            </a:p>
          </p:txBody>
        </p:sp>
        <p:sp>
          <p:nvSpPr>
            <p:cNvPr id="43" name="Rectangle 42">
              <a:extLst>
                <a:ext uri="{FF2B5EF4-FFF2-40B4-BE49-F238E27FC236}">
                  <a16:creationId xmlns:a16="http://schemas.microsoft.com/office/drawing/2014/main" id="{B9733158-851A-4F31-9C2A-75B813E8C78D}"/>
                </a:ext>
              </a:extLst>
            </p:cNvPr>
            <p:cNvSpPr/>
            <p:nvPr/>
          </p:nvSpPr>
          <p:spPr>
            <a:xfrm>
              <a:off x="3731208" y="4091308"/>
              <a:ext cx="542268"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2</a:t>
              </a:r>
            </a:p>
          </p:txBody>
        </p:sp>
        <p:sp>
          <p:nvSpPr>
            <p:cNvPr id="44" name="Rectangle 43">
              <a:extLst>
                <a:ext uri="{FF2B5EF4-FFF2-40B4-BE49-F238E27FC236}">
                  <a16:creationId xmlns:a16="http://schemas.microsoft.com/office/drawing/2014/main" id="{45F4EC21-563E-4913-9ACE-E2646AEC7ABF}"/>
                </a:ext>
              </a:extLst>
            </p:cNvPr>
            <p:cNvSpPr/>
            <p:nvPr/>
          </p:nvSpPr>
          <p:spPr>
            <a:xfrm>
              <a:off x="4619767" y="4091308"/>
              <a:ext cx="542268" cy="1753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3</a:t>
              </a:r>
            </a:p>
          </p:txBody>
        </p:sp>
      </p:grpSp>
      <p:sp>
        <p:nvSpPr>
          <p:cNvPr id="45" name="Rectangle 44">
            <a:extLst>
              <a:ext uri="{FF2B5EF4-FFF2-40B4-BE49-F238E27FC236}">
                <a16:creationId xmlns:a16="http://schemas.microsoft.com/office/drawing/2014/main" id="{78F2499A-66D5-4395-9B8E-466E1342F8ED}"/>
              </a:ext>
            </a:extLst>
          </p:cNvPr>
          <p:cNvSpPr/>
          <p:nvPr/>
        </p:nvSpPr>
        <p:spPr>
          <a:xfrm>
            <a:off x="3175295" y="3289096"/>
            <a:ext cx="8943112" cy="420564"/>
          </a:xfrm>
          <a:prstGeom prst="rect">
            <a:avLst/>
          </a:prstGeom>
        </p:spPr>
        <p:txBody>
          <a:bodyPr wrap="square">
            <a:spAutoFit/>
          </a:bodyPr>
          <a:lstStyle/>
          <a:p>
            <a:pPr marL="380990" marR="0" lvl="2"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Each processed at different sites and genotyped on distinct series of plates</a:t>
            </a:r>
          </a:p>
        </p:txBody>
      </p:sp>
      <p:sp>
        <p:nvSpPr>
          <p:cNvPr id="46" name="Rectangle 45">
            <a:extLst>
              <a:ext uri="{FF2B5EF4-FFF2-40B4-BE49-F238E27FC236}">
                <a16:creationId xmlns:a16="http://schemas.microsoft.com/office/drawing/2014/main" id="{7851D768-45B3-4B5E-94F2-FA9FE6C1BCEC}"/>
              </a:ext>
            </a:extLst>
          </p:cNvPr>
          <p:cNvSpPr/>
          <p:nvPr/>
        </p:nvSpPr>
        <p:spPr>
          <a:xfrm>
            <a:off x="3175295" y="2412601"/>
            <a:ext cx="5456176" cy="420564"/>
          </a:xfrm>
          <a:prstGeom prst="rect">
            <a:avLst/>
          </a:prstGeom>
        </p:spPr>
        <p:txBody>
          <a:bodyPr wrap="square">
            <a:spAutoFit/>
          </a:bodyPr>
          <a:lstStyle/>
          <a:p>
            <a:pPr marL="0" marR="0" lvl="3"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Seminal </a:t>
            </a:r>
            <a:r>
              <a:rPr kumimoji="0" lang="en-GB" sz="2133" b="0" i="0" u="none" strike="noStrike" kern="0" cap="none" spc="0" normalizeH="0" baseline="0" noProof="0" err="1">
                <a:ln>
                  <a:noFill/>
                </a:ln>
                <a:solidFill>
                  <a:srgbClr val="0070C0"/>
                </a:solidFill>
                <a:effectLst/>
                <a:uLnTx/>
                <a:uFillTx/>
                <a:latin typeface="Calibri" panose="020F0502020204030204" pitchFamily="34" charset="0"/>
                <a:ea typeface="+mn-ea"/>
                <a:cs typeface="Calibri" panose="020F0502020204030204" pitchFamily="34" charset="0"/>
                <a:sym typeface="Calibri"/>
              </a:rPr>
              <a:t>Wellcome</a:t>
            </a:r>
            <a:r>
              <a:rPr kumimoji="0" lang="en-GB" sz="2133" b="0"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 Trust GWAS Study:</a:t>
            </a:r>
          </a:p>
        </p:txBody>
      </p:sp>
      <p:pic>
        <p:nvPicPr>
          <p:cNvPr id="30" name="Picture 29">
            <a:extLst>
              <a:ext uri="{FF2B5EF4-FFF2-40B4-BE49-F238E27FC236}">
                <a16:creationId xmlns:a16="http://schemas.microsoft.com/office/drawing/2014/main" id="{62D1F7E9-6740-4CDF-81EE-ABFEC28F4620}"/>
              </a:ext>
            </a:extLst>
          </p:cNvPr>
          <p:cNvPicPr>
            <a:picLocks noChangeAspect="1"/>
          </p:cNvPicPr>
          <p:nvPr/>
        </p:nvPicPr>
        <p:blipFill>
          <a:blip r:embed="rId5"/>
          <a:stretch>
            <a:fillRect/>
          </a:stretch>
        </p:blipFill>
        <p:spPr>
          <a:xfrm>
            <a:off x="7869967" y="3747932"/>
            <a:ext cx="3810372" cy="2572001"/>
          </a:xfrm>
          <a:prstGeom prst="rect">
            <a:avLst/>
          </a:prstGeom>
        </p:spPr>
      </p:pic>
      <p:pic>
        <p:nvPicPr>
          <p:cNvPr id="31" name="Graphic 30" descr="Share with person">
            <a:extLst>
              <a:ext uri="{FF2B5EF4-FFF2-40B4-BE49-F238E27FC236}">
                <a16:creationId xmlns:a16="http://schemas.microsoft.com/office/drawing/2014/main" id="{2ADD241F-019D-4398-80ED-9A91843B21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5747436"/>
            <a:ext cx="1219200" cy="1219200"/>
          </a:xfrm>
          <a:prstGeom prst="rect">
            <a:avLst/>
          </a:prstGeom>
        </p:spPr>
      </p:pic>
      <p:sp>
        <p:nvSpPr>
          <p:cNvPr id="32" name="Rectangle 31">
            <a:extLst>
              <a:ext uri="{FF2B5EF4-FFF2-40B4-BE49-F238E27FC236}">
                <a16:creationId xmlns:a16="http://schemas.microsoft.com/office/drawing/2014/main" id="{317A4507-4722-4BE9-A434-6193053913C5}"/>
              </a:ext>
            </a:extLst>
          </p:cNvPr>
          <p:cNvSpPr/>
          <p:nvPr/>
        </p:nvSpPr>
        <p:spPr>
          <a:xfrm>
            <a:off x="3571036" y="6258642"/>
            <a:ext cx="7538059" cy="42056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1"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Differences between control and cases are confounded by plate</a:t>
            </a:r>
          </a:p>
        </p:txBody>
      </p:sp>
      <p:sp>
        <p:nvSpPr>
          <p:cNvPr id="9" name="Rectangle 8">
            <a:extLst>
              <a:ext uri="{FF2B5EF4-FFF2-40B4-BE49-F238E27FC236}">
                <a16:creationId xmlns:a16="http://schemas.microsoft.com/office/drawing/2014/main" id="{239F96C7-E422-4023-8228-B05482329D3E}"/>
              </a:ext>
            </a:extLst>
          </p:cNvPr>
          <p:cNvSpPr/>
          <p:nvPr/>
        </p:nvSpPr>
        <p:spPr>
          <a:xfrm>
            <a:off x="3182751" y="2841737"/>
            <a:ext cx="6096000" cy="420564"/>
          </a:xfrm>
          <a:prstGeom prst="rect">
            <a:avLst/>
          </a:prstGeom>
        </p:spPr>
        <p:txBody>
          <a:bodyPr>
            <a:spAutoFit/>
          </a:bodyPr>
          <a:lstStyle/>
          <a:p>
            <a:pPr marL="380990" marR="0" lvl="3"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14000 cases of 7 diseases &amp; 3000 shared controls </a:t>
            </a:r>
          </a:p>
        </p:txBody>
      </p:sp>
    </p:spTree>
    <p:extLst>
      <p:ext uri="{BB962C8B-B14F-4D97-AF65-F5344CB8AC3E}">
        <p14:creationId xmlns:p14="http://schemas.microsoft.com/office/powerpoint/2010/main" val="243256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animBg="1"/>
      <p:bldP spid="28" grpId="0"/>
      <p:bldP spid="2" grpId="0"/>
      <p:bldP spid="19" grpId="0"/>
      <p:bldP spid="45" grpId="0"/>
      <p:bldP spid="46" grpId="0"/>
      <p:bldP spid="3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C5A8-0E81-FC56-EC57-69B5786056DF}"/>
              </a:ext>
            </a:extLst>
          </p:cNvPr>
          <p:cNvSpPr>
            <a:spLocks noGrp="1"/>
          </p:cNvSpPr>
          <p:nvPr>
            <p:ph type="title"/>
          </p:nvPr>
        </p:nvSpPr>
        <p:spPr/>
        <p:txBody>
          <a:bodyPr/>
          <a:lstStyle/>
          <a:p>
            <a:r>
              <a:rPr lang="en-GB" dirty="0"/>
              <a:t>Introducing myself</a:t>
            </a:r>
          </a:p>
        </p:txBody>
      </p:sp>
      <p:sp>
        <p:nvSpPr>
          <p:cNvPr id="3" name="Content Placeholder 2">
            <a:extLst>
              <a:ext uri="{FF2B5EF4-FFF2-40B4-BE49-F238E27FC236}">
                <a16:creationId xmlns:a16="http://schemas.microsoft.com/office/drawing/2014/main" id="{9CA1C9A5-0B6A-636B-DB36-A3B79DEE86F6}"/>
              </a:ext>
            </a:extLst>
          </p:cNvPr>
          <p:cNvSpPr>
            <a:spLocks noGrp="1"/>
          </p:cNvSpPr>
          <p:nvPr>
            <p:ph idx="1"/>
          </p:nvPr>
        </p:nvSpPr>
        <p:spPr/>
        <p:txBody>
          <a:bodyPr/>
          <a:lstStyle/>
          <a:p>
            <a:r>
              <a:rPr lang="en-GB" dirty="0"/>
              <a:t>Statistician at </a:t>
            </a:r>
            <a:r>
              <a:rPr lang="en-GB" dirty="0" err="1"/>
              <a:t>Quadram</a:t>
            </a:r>
            <a:r>
              <a:rPr lang="en-GB" dirty="0"/>
              <a:t> Institute Bioscience</a:t>
            </a:r>
          </a:p>
          <a:p>
            <a:pPr lvl="1"/>
            <a:r>
              <a:rPr lang="en-GB" dirty="0"/>
              <a:t>Microbiology</a:t>
            </a:r>
          </a:p>
          <a:p>
            <a:pPr lvl="1"/>
            <a:r>
              <a:rPr lang="en-GB" dirty="0"/>
              <a:t>Animal work</a:t>
            </a:r>
          </a:p>
          <a:p>
            <a:pPr lvl="1"/>
            <a:r>
              <a:rPr lang="en-GB" dirty="0"/>
              <a:t>Human clinical trials</a:t>
            </a:r>
          </a:p>
          <a:p>
            <a:pPr lvl="1"/>
            <a:r>
              <a:rPr lang="en-GB" dirty="0"/>
              <a:t>Epidemiology</a:t>
            </a:r>
          </a:p>
          <a:p>
            <a:pPr lvl="1"/>
            <a:endParaRPr lang="en-GB" dirty="0"/>
          </a:p>
          <a:p>
            <a:r>
              <a:rPr lang="en-GB" dirty="0"/>
              <a:t>Previously!   Epidemiologist with routine data and cohort studies (ageing/cognition)</a:t>
            </a:r>
          </a:p>
          <a:p>
            <a:endParaRPr lang="en-GB" dirty="0"/>
          </a:p>
        </p:txBody>
      </p:sp>
    </p:spTree>
    <p:extLst>
      <p:ext uri="{BB962C8B-B14F-4D97-AF65-F5344CB8AC3E}">
        <p14:creationId xmlns:p14="http://schemas.microsoft.com/office/powerpoint/2010/main" val="3799143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DB4B-14EE-4085-8E05-2CABF0C93FF5}"/>
              </a:ext>
            </a:extLst>
          </p:cNvPr>
          <p:cNvSpPr>
            <a:spLocks noGrp="1"/>
          </p:cNvSpPr>
          <p:nvPr>
            <p:ph type="title"/>
          </p:nvPr>
        </p:nvSpPr>
        <p:spPr/>
        <p:txBody>
          <a:bodyPr/>
          <a:lstStyle/>
          <a:p>
            <a:r>
              <a:rPr lang="en-GB" dirty="0"/>
              <a:t>Plate layouts (reducing bias)</a:t>
            </a:r>
          </a:p>
        </p:txBody>
      </p:sp>
      <p:pic>
        <p:nvPicPr>
          <p:cNvPr id="4" name="Picture 3">
            <a:extLst>
              <a:ext uri="{FF2B5EF4-FFF2-40B4-BE49-F238E27FC236}">
                <a16:creationId xmlns:a16="http://schemas.microsoft.com/office/drawing/2014/main" id="{8BC9E7D7-375F-4846-A88A-284FA7957E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60341" y="1478597"/>
            <a:ext cx="7856837" cy="3900805"/>
          </a:xfrm>
          <a:prstGeom prst="rect">
            <a:avLst/>
          </a:prstGeom>
          <a:noFill/>
          <a:ln>
            <a:noFill/>
          </a:ln>
        </p:spPr>
      </p:pic>
      <p:sp>
        <p:nvSpPr>
          <p:cNvPr id="6" name="TextBox 5">
            <a:extLst>
              <a:ext uri="{FF2B5EF4-FFF2-40B4-BE49-F238E27FC236}">
                <a16:creationId xmlns:a16="http://schemas.microsoft.com/office/drawing/2014/main" id="{7FE47943-D258-4BC1-9B6C-F631561930DF}"/>
              </a:ext>
            </a:extLst>
          </p:cNvPr>
          <p:cNvSpPr txBox="1"/>
          <p:nvPr/>
        </p:nvSpPr>
        <p:spPr>
          <a:xfrm>
            <a:off x="568253" y="1478597"/>
            <a:ext cx="2898730" cy="40934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Three disease groups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20 patients per group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Two replicate samples per patient.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For measurement, samples were arranged as opposite on two 96 well plates.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Potential problems here?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Potential solutions?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Other considerations? </a:t>
            </a:r>
          </a:p>
        </p:txBody>
      </p:sp>
    </p:spTree>
    <p:extLst>
      <p:ext uri="{BB962C8B-B14F-4D97-AF65-F5344CB8AC3E}">
        <p14:creationId xmlns:p14="http://schemas.microsoft.com/office/powerpoint/2010/main" val="412264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9636" y="2498090"/>
            <a:ext cx="1726565" cy="427809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Accountability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Accurate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Care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Collegiality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Cooperation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Ethics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Fair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Honesty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Objectivity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Openness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Quality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Reliability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Reproducibility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Respect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Responsibility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Rigor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Transparency</a:t>
            </a:r>
          </a:p>
        </p:txBody>
      </p:sp>
      <p:sp>
        <p:nvSpPr>
          <p:cNvPr id="3" name="TextBox 2"/>
          <p:cNvSpPr txBox="1"/>
          <p:nvPr/>
        </p:nvSpPr>
        <p:spPr>
          <a:xfrm>
            <a:off x="5041632" y="262495"/>
            <a:ext cx="5043368" cy="605230"/>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3333" b="1" i="0" u="sng"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Arial"/>
              </a:rPr>
              <a:t>Appropriate Type of Design</a:t>
            </a:r>
          </a:p>
        </p:txBody>
      </p:sp>
      <p:pic>
        <p:nvPicPr>
          <p:cNvPr id="19" name="Picture 18">
            <a:extLst>
              <a:ext uri="{FF2B5EF4-FFF2-40B4-BE49-F238E27FC236}">
                <a16:creationId xmlns:a16="http://schemas.microsoft.com/office/drawing/2014/main" id="{892BF32C-B6F7-4770-A61E-32A46A6D9560}"/>
              </a:ext>
            </a:extLst>
          </p:cNvPr>
          <p:cNvPicPr>
            <a:picLocks noChangeAspect="1"/>
          </p:cNvPicPr>
          <p:nvPr/>
        </p:nvPicPr>
        <p:blipFill>
          <a:blip r:embed="rId3"/>
          <a:stretch>
            <a:fillRect/>
          </a:stretch>
        </p:blipFill>
        <p:spPr>
          <a:xfrm>
            <a:off x="8101062" y="3689306"/>
            <a:ext cx="3201303" cy="2735996"/>
          </a:xfrm>
          <a:prstGeom prst="rect">
            <a:avLst/>
          </a:prstGeom>
        </p:spPr>
      </p:pic>
      <p:pic>
        <p:nvPicPr>
          <p:cNvPr id="20" name="Picture 19">
            <a:extLst>
              <a:ext uri="{FF2B5EF4-FFF2-40B4-BE49-F238E27FC236}">
                <a16:creationId xmlns:a16="http://schemas.microsoft.com/office/drawing/2014/main" id="{21F6F217-0190-4310-82DA-75DB5C0948B0}"/>
              </a:ext>
            </a:extLst>
          </p:cNvPr>
          <p:cNvPicPr>
            <a:picLocks noChangeAspect="1"/>
          </p:cNvPicPr>
          <p:nvPr/>
        </p:nvPicPr>
        <p:blipFill rotWithShape="1">
          <a:blip r:embed="rId4"/>
          <a:srcRect l="3408" t="2086" r="1815" b="2941"/>
          <a:stretch/>
        </p:blipFill>
        <p:spPr>
          <a:xfrm>
            <a:off x="3612281" y="3689305"/>
            <a:ext cx="3421769" cy="2739515"/>
          </a:xfrm>
          <a:prstGeom prst="rect">
            <a:avLst/>
          </a:prstGeom>
        </p:spPr>
      </p:pic>
      <p:sp>
        <p:nvSpPr>
          <p:cNvPr id="23" name="Rectangle 22">
            <a:extLst>
              <a:ext uri="{FF2B5EF4-FFF2-40B4-BE49-F238E27FC236}">
                <a16:creationId xmlns:a16="http://schemas.microsoft.com/office/drawing/2014/main" id="{8B20D2A9-210D-4D22-9804-EC5097D16EC9}"/>
              </a:ext>
            </a:extLst>
          </p:cNvPr>
          <p:cNvSpPr/>
          <p:nvPr/>
        </p:nvSpPr>
        <p:spPr>
          <a:xfrm>
            <a:off x="3578364" y="1592337"/>
            <a:ext cx="5629557" cy="748795"/>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err="1">
                <a:ln>
                  <a:noFill/>
                </a:ln>
                <a:solidFill>
                  <a:srgbClr val="0070C0"/>
                </a:solidFill>
                <a:effectLst/>
                <a:uLnTx/>
                <a:uFillTx/>
                <a:latin typeface="Calibri" panose="020F0502020204030204" pitchFamily="34" charset="0"/>
                <a:ea typeface="+mn-ea"/>
                <a:cs typeface="Calibri" panose="020F0502020204030204" pitchFamily="34" charset="0"/>
                <a:sym typeface="Calibri"/>
              </a:rPr>
              <a:t>GenADA</a:t>
            </a:r>
            <a:r>
              <a:rPr kumimoji="0" lang="en-GB" sz="2133" b="0"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Calibri"/>
              </a:rPr>
              <a:t> multi-site collaborative study: </a:t>
            </a:r>
          </a:p>
          <a:p>
            <a:pPr marL="380990" marR="0" lvl="0" indent="-380990" algn="l" defTabSz="1219170" rtl="0" eaLnBrk="1" fontAlgn="auto" latinLnBrk="0" hangingPunct="1">
              <a:lnSpc>
                <a:spcPct val="100000"/>
              </a:lnSpc>
              <a:spcBef>
                <a:spcPts val="0"/>
              </a:spcBef>
              <a:spcAft>
                <a:spcPts val="0"/>
              </a:spcAft>
              <a:buClr>
                <a:srgbClr val="000000"/>
              </a:buClr>
              <a:buSzTx/>
              <a:buFontTx/>
              <a:buChar char="-"/>
              <a:tabLst/>
              <a:defRPr/>
            </a:pPr>
            <a:endPar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endParaRPr>
          </a:p>
        </p:txBody>
      </p:sp>
      <p:grpSp>
        <p:nvGrpSpPr>
          <p:cNvPr id="4" name="Group 3">
            <a:extLst>
              <a:ext uri="{FF2B5EF4-FFF2-40B4-BE49-F238E27FC236}">
                <a16:creationId xmlns:a16="http://schemas.microsoft.com/office/drawing/2014/main" id="{D3EA3183-EF12-48C7-A67C-1F1D010A0D74}"/>
              </a:ext>
            </a:extLst>
          </p:cNvPr>
          <p:cNvGrpSpPr/>
          <p:nvPr/>
        </p:nvGrpSpPr>
        <p:grpSpPr>
          <a:xfrm>
            <a:off x="9286144" y="1545602"/>
            <a:ext cx="2372947" cy="1374735"/>
            <a:chOff x="7323653" y="1075618"/>
            <a:chExt cx="1520260" cy="880742"/>
          </a:xfrm>
        </p:grpSpPr>
        <p:grpSp>
          <p:nvGrpSpPr>
            <p:cNvPr id="9" name="Group 8">
              <a:extLst>
                <a:ext uri="{FF2B5EF4-FFF2-40B4-BE49-F238E27FC236}">
                  <a16:creationId xmlns:a16="http://schemas.microsoft.com/office/drawing/2014/main" id="{D34DD02A-3597-4248-820F-52C117B0035F}"/>
                </a:ext>
              </a:extLst>
            </p:cNvPr>
            <p:cNvGrpSpPr/>
            <p:nvPr/>
          </p:nvGrpSpPr>
          <p:grpSpPr>
            <a:xfrm>
              <a:off x="7323653" y="1308359"/>
              <a:ext cx="648000" cy="648001"/>
              <a:chOff x="2964180" y="2021267"/>
              <a:chExt cx="2743200" cy="2743200"/>
            </a:xfrm>
          </p:grpSpPr>
          <p:sp>
            <p:nvSpPr>
              <p:cNvPr id="8" name="Rectangle 7">
                <a:extLst>
                  <a:ext uri="{FF2B5EF4-FFF2-40B4-BE49-F238E27FC236}">
                    <a16:creationId xmlns:a16="http://schemas.microsoft.com/office/drawing/2014/main" id="{B5423A4B-C7CA-4269-AA14-F74866B80FAA}"/>
                  </a:ext>
                </a:extLst>
              </p:cNvPr>
              <p:cNvSpPr/>
              <p:nvPr/>
            </p:nvSpPr>
            <p:spPr>
              <a:xfrm>
                <a:off x="2964180" y="20212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630CF578-2D0B-4EA8-99A2-354A68279F0A}"/>
                  </a:ext>
                </a:extLst>
              </p:cNvPr>
              <p:cNvSpPr/>
              <p:nvPr/>
            </p:nvSpPr>
            <p:spPr>
              <a:xfrm>
                <a:off x="3878580" y="20212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178C8D54-B2E5-4EEB-8E21-16B0F19D2418}"/>
                  </a:ext>
                </a:extLst>
              </p:cNvPr>
              <p:cNvSpPr/>
              <p:nvPr/>
            </p:nvSpPr>
            <p:spPr>
              <a:xfrm>
                <a:off x="4792980" y="20212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Rectangle 26">
                <a:extLst>
                  <a:ext uri="{FF2B5EF4-FFF2-40B4-BE49-F238E27FC236}">
                    <a16:creationId xmlns:a16="http://schemas.microsoft.com/office/drawing/2014/main" id="{CC001BEE-ECAD-4907-91CD-E03C88D7AFFF}"/>
                  </a:ext>
                </a:extLst>
              </p:cNvPr>
              <p:cNvSpPr/>
              <p:nvPr/>
            </p:nvSpPr>
            <p:spPr>
              <a:xfrm>
                <a:off x="2964180" y="29356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3ADC08B0-5812-48F3-873F-A946457927BB}"/>
                  </a:ext>
                </a:extLst>
              </p:cNvPr>
              <p:cNvSpPr/>
              <p:nvPr/>
            </p:nvSpPr>
            <p:spPr>
              <a:xfrm>
                <a:off x="3878580" y="29356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1C388E9D-2589-471A-8DE5-CDCD421CC192}"/>
                  </a:ext>
                </a:extLst>
              </p:cNvPr>
              <p:cNvSpPr/>
              <p:nvPr/>
            </p:nvSpPr>
            <p:spPr>
              <a:xfrm>
                <a:off x="4792980" y="29356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Rectangle 29">
                <a:extLst>
                  <a:ext uri="{FF2B5EF4-FFF2-40B4-BE49-F238E27FC236}">
                    <a16:creationId xmlns:a16="http://schemas.microsoft.com/office/drawing/2014/main" id="{F05721B3-77E3-4767-9336-CC271088D9CC}"/>
                  </a:ext>
                </a:extLst>
              </p:cNvPr>
              <p:cNvSpPr/>
              <p:nvPr/>
            </p:nvSpPr>
            <p:spPr>
              <a:xfrm>
                <a:off x="2964180" y="38500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F65CD8AB-7531-48F3-A0F6-78919B5646A4}"/>
                  </a:ext>
                </a:extLst>
              </p:cNvPr>
              <p:cNvSpPr/>
              <p:nvPr/>
            </p:nvSpPr>
            <p:spPr>
              <a:xfrm>
                <a:off x="3878580" y="38500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73FF2B12-09A0-4134-92E1-4107D1C378D1}"/>
                  </a:ext>
                </a:extLst>
              </p:cNvPr>
              <p:cNvSpPr/>
              <p:nvPr/>
            </p:nvSpPr>
            <p:spPr>
              <a:xfrm>
                <a:off x="4792980" y="38500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7" name="Group 36">
              <a:extLst>
                <a:ext uri="{FF2B5EF4-FFF2-40B4-BE49-F238E27FC236}">
                  <a16:creationId xmlns:a16="http://schemas.microsoft.com/office/drawing/2014/main" id="{EEFE0CC9-CDEC-40C2-B5CF-4DAF07FE0E50}"/>
                </a:ext>
              </a:extLst>
            </p:cNvPr>
            <p:cNvGrpSpPr/>
            <p:nvPr/>
          </p:nvGrpSpPr>
          <p:grpSpPr>
            <a:xfrm>
              <a:off x="8118990" y="1308358"/>
              <a:ext cx="648000" cy="648001"/>
              <a:chOff x="2964180" y="2021267"/>
              <a:chExt cx="2743200" cy="2743200"/>
            </a:xfrm>
          </p:grpSpPr>
          <p:sp>
            <p:nvSpPr>
              <p:cNvPr id="41" name="Rectangle 40">
                <a:extLst>
                  <a:ext uri="{FF2B5EF4-FFF2-40B4-BE49-F238E27FC236}">
                    <a16:creationId xmlns:a16="http://schemas.microsoft.com/office/drawing/2014/main" id="{A13F385B-E37B-451D-AB7A-3AE786C1424E}"/>
                  </a:ext>
                </a:extLst>
              </p:cNvPr>
              <p:cNvSpPr/>
              <p:nvPr/>
            </p:nvSpPr>
            <p:spPr>
              <a:xfrm>
                <a:off x="2964180" y="20212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Rectangle 41">
                <a:extLst>
                  <a:ext uri="{FF2B5EF4-FFF2-40B4-BE49-F238E27FC236}">
                    <a16:creationId xmlns:a16="http://schemas.microsoft.com/office/drawing/2014/main" id="{97E2720D-01BE-448D-B99E-87713C94E1CE}"/>
                  </a:ext>
                </a:extLst>
              </p:cNvPr>
              <p:cNvSpPr/>
              <p:nvPr/>
            </p:nvSpPr>
            <p:spPr>
              <a:xfrm>
                <a:off x="3878580" y="20212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Rectangle 42">
                <a:extLst>
                  <a:ext uri="{FF2B5EF4-FFF2-40B4-BE49-F238E27FC236}">
                    <a16:creationId xmlns:a16="http://schemas.microsoft.com/office/drawing/2014/main" id="{E72C443A-215B-40FB-BDB2-107F56A97B5E}"/>
                  </a:ext>
                </a:extLst>
              </p:cNvPr>
              <p:cNvSpPr/>
              <p:nvPr/>
            </p:nvSpPr>
            <p:spPr>
              <a:xfrm>
                <a:off x="4792980" y="20212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Rectangle 43">
                <a:extLst>
                  <a:ext uri="{FF2B5EF4-FFF2-40B4-BE49-F238E27FC236}">
                    <a16:creationId xmlns:a16="http://schemas.microsoft.com/office/drawing/2014/main" id="{78FA9ACD-50B9-47BE-8BBA-523014EF33BE}"/>
                  </a:ext>
                </a:extLst>
              </p:cNvPr>
              <p:cNvSpPr/>
              <p:nvPr/>
            </p:nvSpPr>
            <p:spPr>
              <a:xfrm>
                <a:off x="2964180" y="29356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Rectangle 44">
                <a:extLst>
                  <a:ext uri="{FF2B5EF4-FFF2-40B4-BE49-F238E27FC236}">
                    <a16:creationId xmlns:a16="http://schemas.microsoft.com/office/drawing/2014/main" id="{F41AD718-C085-4D76-9E87-DCEDEFD26D66}"/>
                  </a:ext>
                </a:extLst>
              </p:cNvPr>
              <p:cNvSpPr/>
              <p:nvPr/>
            </p:nvSpPr>
            <p:spPr>
              <a:xfrm>
                <a:off x="3878580" y="29356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0D7D0804-52B6-46D2-A494-E55553746FAC}"/>
                  </a:ext>
                </a:extLst>
              </p:cNvPr>
              <p:cNvSpPr/>
              <p:nvPr/>
            </p:nvSpPr>
            <p:spPr>
              <a:xfrm>
                <a:off x="4792980" y="29356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Rectangle 46">
                <a:extLst>
                  <a:ext uri="{FF2B5EF4-FFF2-40B4-BE49-F238E27FC236}">
                    <a16:creationId xmlns:a16="http://schemas.microsoft.com/office/drawing/2014/main" id="{C4867D61-61F2-4624-A033-28BFC73A311F}"/>
                  </a:ext>
                </a:extLst>
              </p:cNvPr>
              <p:cNvSpPr/>
              <p:nvPr/>
            </p:nvSpPr>
            <p:spPr>
              <a:xfrm>
                <a:off x="2964180" y="38500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Rectangle 47">
                <a:extLst>
                  <a:ext uri="{FF2B5EF4-FFF2-40B4-BE49-F238E27FC236}">
                    <a16:creationId xmlns:a16="http://schemas.microsoft.com/office/drawing/2014/main" id="{7E7925A0-80FB-4A4C-AC69-86D6692FDDD7}"/>
                  </a:ext>
                </a:extLst>
              </p:cNvPr>
              <p:cNvSpPr/>
              <p:nvPr/>
            </p:nvSpPr>
            <p:spPr>
              <a:xfrm>
                <a:off x="3878580" y="3850067"/>
                <a:ext cx="914400" cy="9144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Rectangle 48">
                <a:extLst>
                  <a:ext uri="{FF2B5EF4-FFF2-40B4-BE49-F238E27FC236}">
                    <a16:creationId xmlns:a16="http://schemas.microsoft.com/office/drawing/2014/main" id="{41DA6694-65A8-4A4B-8BD3-CE038C68D6D8}"/>
                  </a:ext>
                </a:extLst>
              </p:cNvPr>
              <p:cNvSpPr/>
              <p:nvPr/>
            </p:nvSpPr>
            <p:spPr>
              <a:xfrm>
                <a:off x="4792980" y="3850067"/>
                <a:ext cx="914400" cy="9144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64" name="Rectangle 63">
              <a:extLst>
                <a:ext uri="{FF2B5EF4-FFF2-40B4-BE49-F238E27FC236}">
                  <a16:creationId xmlns:a16="http://schemas.microsoft.com/office/drawing/2014/main" id="{8C178ABF-BBCD-4AA2-8268-0C948B1958FE}"/>
                </a:ext>
              </a:extLst>
            </p:cNvPr>
            <p:cNvSpPr/>
            <p:nvPr/>
          </p:nvSpPr>
          <p:spPr>
            <a:xfrm>
              <a:off x="7362278" y="1075618"/>
              <a:ext cx="542268" cy="2037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67"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1</a:t>
              </a:r>
            </a:p>
          </p:txBody>
        </p:sp>
        <p:sp>
          <p:nvSpPr>
            <p:cNvPr id="65" name="Rectangle 64">
              <a:extLst>
                <a:ext uri="{FF2B5EF4-FFF2-40B4-BE49-F238E27FC236}">
                  <a16:creationId xmlns:a16="http://schemas.microsoft.com/office/drawing/2014/main" id="{B8197F27-66AE-4584-95A8-A08666AC8476}"/>
                </a:ext>
              </a:extLst>
            </p:cNvPr>
            <p:cNvSpPr/>
            <p:nvPr/>
          </p:nvSpPr>
          <p:spPr>
            <a:xfrm>
              <a:off x="8052579" y="1075618"/>
              <a:ext cx="791334" cy="203795"/>
            </a:xfrm>
            <a:prstGeom prst="rect">
              <a:avLst/>
            </a:prstGeom>
            <a:solidFill>
              <a:schemeClr val="bg1"/>
            </a:solid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67"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Plate 2 etc…</a:t>
              </a:r>
            </a:p>
          </p:txBody>
        </p:sp>
      </p:grpSp>
      <p:sp>
        <p:nvSpPr>
          <p:cNvPr id="67" name="Rectangle 66">
            <a:extLst>
              <a:ext uri="{FF2B5EF4-FFF2-40B4-BE49-F238E27FC236}">
                <a16:creationId xmlns:a16="http://schemas.microsoft.com/office/drawing/2014/main" id="{CD3BC203-2CAD-4191-85AF-706600A041A8}"/>
              </a:ext>
            </a:extLst>
          </p:cNvPr>
          <p:cNvSpPr/>
          <p:nvPr/>
        </p:nvSpPr>
        <p:spPr>
          <a:xfrm>
            <a:off x="3187932" y="3299998"/>
            <a:ext cx="4448731" cy="42056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Still have differences between plates</a:t>
            </a:r>
          </a:p>
        </p:txBody>
      </p:sp>
      <p:sp>
        <p:nvSpPr>
          <p:cNvPr id="68" name="Rectangle 67">
            <a:extLst>
              <a:ext uri="{FF2B5EF4-FFF2-40B4-BE49-F238E27FC236}">
                <a16:creationId xmlns:a16="http://schemas.microsoft.com/office/drawing/2014/main" id="{15ED967C-CE44-4452-9544-89AD2C480891}"/>
              </a:ext>
            </a:extLst>
          </p:cNvPr>
          <p:cNvSpPr/>
          <p:nvPr/>
        </p:nvSpPr>
        <p:spPr>
          <a:xfrm>
            <a:off x="7693602" y="3305093"/>
            <a:ext cx="4159737" cy="420564"/>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Doesn’t confound the experiment</a:t>
            </a:r>
          </a:p>
        </p:txBody>
      </p:sp>
      <p:grpSp>
        <p:nvGrpSpPr>
          <p:cNvPr id="70" name="Group 69">
            <a:extLst>
              <a:ext uri="{FF2B5EF4-FFF2-40B4-BE49-F238E27FC236}">
                <a16:creationId xmlns:a16="http://schemas.microsoft.com/office/drawing/2014/main" id="{3AA8FA12-B213-4850-9DC2-CEFBCBF984C0}"/>
              </a:ext>
            </a:extLst>
          </p:cNvPr>
          <p:cNvGrpSpPr/>
          <p:nvPr/>
        </p:nvGrpSpPr>
        <p:grpSpPr>
          <a:xfrm>
            <a:off x="721338" y="2452729"/>
            <a:ext cx="2084577" cy="4312383"/>
            <a:chOff x="500939" y="1847850"/>
            <a:chExt cx="1563433" cy="3234287"/>
          </a:xfrm>
        </p:grpSpPr>
        <p:sp>
          <p:nvSpPr>
            <p:cNvPr id="71" name="Rounded Rectangle 3">
              <a:extLst>
                <a:ext uri="{FF2B5EF4-FFF2-40B4-BE49-F238E27FC236}">
                  <a16:creationId xmlns:a16="http://schemas.microsoft.com/office/drawing/2014/main" id="{91F204A2-60F0-4CB0-9808-35085A1612E5}"/>
                </a:ext>
              </a:extLst>
            </p:cNvPr>
            <p:cNvSpPr/>
            <p:nvPr/>
          </p:nvSpPr>
          <p:spPr>
            <a:xfrm>
              <a:off x="500939" y="1847850"/>
              <a:ext cx="1563433" cy="323165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fr-FR"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2" name="Rectangle 71">
              <a:extLst>
                <a:ext uri="{FF2B5EF4-FFF2-40B4-BE49-F238E27FC236}">
                  <a16:creationId xmlns:a16="http://schemas.microsoft.com/office/drawing/2014/main" id="{86032934-D0A9-4AAE-886A-EBD58D9B4765}"/>
                </a:ext>
              </a:extLst>
            </p:cNvPr>
            <p:cNvSpPr/>
            <p:nvPr/>
          </p:nvSpPr>
          <p:spPr>
            <a:xfrm>
              <a:off x="667227" y="1873567"/>
              <a:ext cx="1294924" cy="320857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Accountability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Accurate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Care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Collegiality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Cooperation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Ethics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Fair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Honesty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Objectivity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Openness</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Quality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Reliability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Reproducibility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Respect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Responsibility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1" i="0" u="none" strike="noStrike" kern="0" cap="none" spc="0" normalizeH="0" baseline="0" noProof="0">
                  <a:ln>
                    <a:noFill/>
                  </a:ln>
                  <a:solidFill>
                    <a:srgbClr val="0070C0"/>
                  </a:solidFill>
                  <a:effectLst/>
                  <a:uLnTx/>
                  <a:uFillTx/>
                  <a:latin typeface="Calibri" panose="020F0502020204030204" pitchFamily="34" charset="0"/>
                  <a:ea typeface="+mn-ea"/>
                  <a:cs typeface="Calibri" panose="020F0502020204030204" pitchFamily="34" charset="0"/>
                  <a:sym typeface="Arial"/>
                </a:rPr>
                <a:t>Rigor</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6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a:rPr>
                <a:t>Transparency</a:t>
              </a:r>
            </a:p>
          </p:txBody>
        </p:sp>
      </p:grpSp>
      <p:pic>
        <p:nvPicPr>
          <p:cNvPr id="73" name="Picture 72">
            <a:extLst>
              <a:ext uri="{FF2B5EF4-FFF2-40B4-BE49-F238E27FC236}">
                <a16:creationId xmlns:a16="http://schemas.microsoft.com/office/drawing/2014/main" id="{DB41E5B0-657A-4BA2-AF0A-1FAADEC5CB94}"/>
              </a:ext>
            </a:extLst>
          </p:cNvPr>
          <p:cNvPicPr>
            <a:picLocks noChangeAspect="1"/>
          </p:cNvPicPr>
          <p:nvPr/>
        </p:nvPicPr>
        <p:blipFill>
          <a:blip r:embed="rId5"/>
          <a:stretch>
            <a:fillRect/>
          </a:stretch>
        </p:blipFill>
        <p:spPr>
          <a:xfrm>
            <a:off x="-339898" y="96399"/>
            <a:ext cx="4207047" cy="2286948"/>
          </a:xfrm>
          <a:prstGeom prst="rect">
            <a:avLst/>
          </a:prstGeom>
        </p:spPr>
      </p:pic>
      <p:sp>
        <p:nvSpPr>
          <p:cNvPr id="2" name="Rectangle 1"/>
          <p:cNvSpPr/>
          <p:nvPr/>
        </p:nvSpPr>
        <p:spPr>
          <a:xfrm>
            <a:off x="6096000" y="6559376"/>
            <a:ext cx="6315973" cy="27699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200" b="0" i="0" u="none" strike="noStrike" kern="0" cap="none" spc="0" normalizeH="0" baseline="0" noProof="0">
                <a:ln>
                  <a:noFill/>
                </a:ln>
                <a:solidFill>
                  <a:srgbClr val="000000"/>
                </a:solidFill>
                <a:effectLst/>
                <a:uLnTx/>
                <a:uFillTx/>
                <a:latin typeface="Arial"/>
                <a:ea typeface="+mn-ea"/>
                <a:cs typeface="Arial"/>
                <a:sym typeface="Arial"/>
                <a:hlinkClick r:id="rId6"/>
              </a:rPr>
              <a:t>https://blog.goldenhelix.com/stop-ignoring-experimental-design-or-my-head-will-explode/</a:t>
            </a:r>
            <a:r>
              <a:rPr kumimoji="0" lang="en-GB" sz="1200" b="0" i="0" u="none" strike="noStrike" kern="0" cap="none" spc="0" normalizeH="0" baseline="0" noProof="0">
                <a:ln>
                  <a:noFill/>
                </a:ln>
                <a:solidFill>
                  <a:srgbClr val="000000"/>
                </a:solidFill>
                <a:effectLst/>
                <a:uLnTx/>
                <a:uFillTx/>
                <a:latin typeface="Arial"/>
                <a:ea typeface="+mn-ea"/>
                <a:cs typeface="Arial"/>
                <a:sym typeface="Arial"/>
              </a:rPr>
              <a:t> </a:t>
            </a:r>
          </a:p>
        </p:txBody>
      </p:sp>
      <p:sp>
        <p:nvSpPr>
          <p:cNvPr id="5" name="Rectangle 4">
            <a:extLst>
              <a:ext uri="{FF2B5EF4-FFF2-40B4-BE49-F238E27FC236}">
                <a16:creationId xmlns:a16="http://schemas.microsoft.com/office/drawing/2014/main" id="{D4A40BE4-25C8-4E34-B6A7-1BEDC085C0AF}"/>
              </a:ext>
            </a:extLst>
          </p:cNvPr>
          <p:cNvSpPr/>
          <p:nvPr/>
        </p:nvSpPr>
        <p:spPr>
          <a:xfrm>
            <a:off x="3615943" y="2040232"/>
            <a:ext cx="5650349" cy="748795"/>
          </a:xfrm>
          <a:prstGeom prst="rect">
            <a:avLst/>
          </a:prstGeom>
        </p:spPr>
        <p:txBody>
          <a:bodyPr wrap="square">
            <a:spAutoFit/>
          </a:bodyPr>
          <a:lstStyle/>
          <a:p>
            <a:pPr marL="380990" marR="0" lvl="0"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875 </a:t>
            </a:r>
            <a:r>
              <a:rPr kumimoji="0" lang="en-GB" sz="2133" b="0" i="0" u="none" strike="noStrike" kern="0" cap="none" spc="0" normalizeH="0" baseline="0" noProof="0" err="1">
                <a:ln>
                  <a:noFill/>
                </a:ln>
                <a:solidFill>
                  <a:srgbClr val="002060"/>
                </a:solidFill>
                <a:effectLst/>
                <a:uLnTx/>
                <a:uFillTx/>
                <a:latin typeface="Calibri" panose="020F0502020204030204" pitchFamily="34" charset="0"/>
                <a:ea typeface="+mn-ea"/>
                <a:cs typeface="Calibri" panose="020F0502020204030204" pitchFamily="34" charset="0"/>
                <a:sym typeface="Calibri"/>
              </a:rPr>
              <a:t>Alzheimers</a:t>
            </a: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 patients, 850 controls, 9 sites</a:t>
            </a:r>
          </a:p>
          <a:p>
            <a:pPr marL="380990" marR="0" lvl="0" indent="-380990" algn="l" defTabSz="1219170" rtl="0" eaLnBrk="1" fontAlgn="auto" latinLnBrk="0" hangingPunct="1">
              <a:lnSpc>
                <a:spcPct val="100000"/>
              </a:lnSpc>
              <a:spcBef>
                <a:spcPts val="0"/>
              </a:spcBef>
              <a:spcAft>
                <a:spcPts val="0"/>
              </a:spcAft>
              <a:buClr>
                <a:srgbClr val="000000"/>
              </a:buClr>
              <a:buSzTx/>
              <a:buFontTx/>
              <a:buChar char="-"/>
              <a:tabLst/>
              <a:defRPr/>
            </a:pPr>
            <a:r>
              <a:rPr kumimoji="0" lang="en-GB" sz="2133" b="0" i="0" u="none" strike="noStrike" kern="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sym typeface="Calibri"/>
              </a:rPr>
              <a:t>Randomised Block Design</a:t>
            </a:r>
          </a:p>
        </p:txBody>
      </p:sp>
    </p:spTree>
    <p:extLst>
      <p:ext uri="{BB962C8B-B14F-4D97-AF65-F5344CB8AC3E}">
        <p14:creationId xmlns:p14="http://schemas.microsoft.com/office/powerpoint/2010/main" val="109447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7EA5-E8F5-455B-99A5-EA69CB9E20E8}"/>
              </a:ext>
            </a:extLst>
          </p:cNvPr>
          <p:cNvSpPr>
            <a:spLocks noGrp="1"/>
          </p:cNvSpPr>
          <p:nvPr>
            <p:ph type="title"/>
          </p:nvPr>
        </p:nvSpPr>
        <p:spPr/>
        <p:txBody>
          <a:bodyPr/>
          <a:lstStyle/>
          <a:p>
            <a:r>
              <a:rPr lang="en-GB"/>
              <a:t>What can we see here</a:t>
            </a:r>
          </a:p>
        </p:txBody>
      </p:sp>
      <p:sp>
        <p:nvSpPr>
          <p:cNvPr id="3" name="Content Placeholder 2">
            <a:extLst>
              <a:ext uri="{FF2B5EF4-FFF2-40B4-BE49-F238E27FC236}">
                <a16:creationId xmlns:a16="http://schemas.microsoft.com/office/drawing/2014/main" id="{CE284A98-11DE-02E1-603F-5A5CDE3510B7}"/>
              </a:ext>
            </a:extLst>
          </p:cNvPr>
          <p:cNvSpPr>
            <a:spLocks noGrp="1"/>
          </p:cNvSpPr>
          <p:nvPr>
            <p:ph idx="1"/>
          </p:nvPr>
        </p:nvSpPr>
        <p:spPr>
          <a:xfrm>
            <a:off x="653561" y="1477961"/>
            <a:ext cx="4019551" cy="3902075"/>
          </a:xfrm>
        </p:spPr>
        <p:txBody>
          <a:bodyPr>
            <a:normAutofit fontScale="85000" lnSpcReduction="20000"/>
          </a:bodyPr>
          <a:lstStyle/>
          <a:p>
            <a:pPr marL="0" indent="0">
              <a:spcAft>
                <a:spcPts val="1200"/>
              </a:spcAft>
              <a:buNone/>
            </a:pPr>
            <a:r>
              <a:rPr lang="en-GB" sz="2400" dirty="0"/>
              <a:t>Three plates of cells.</a:t>
            </a:r>
          </a:p>
          <a:p>
            <a:pPr marL="0" indent="0">
              <a:spcAft>
                <a:spcPts val="1200"/>
              </a:spcAft>
              <a:buNone/>
            </a:pPr>
            <a:r>
              <a:rPr lang="en-GB" sz="2400" dirty="0"/>
              <a:t>Colour corresponds to CFU/ml of pathogen growth in each well</a:t>
            </a:r>
          </a:p>
          <a:p>
            <a:pPr marL="0" indent="0">
              <a:spcAft>
                <a:spcPts val="1200"/>
              </a:spcAft>
              <a:buNone/>
            </a:pPr>
            <a:r>
              <a:rPr lang="en-GB" sz="2400" dirty="0"/>
              <a:t>Here - each well was treated </a:t>
            </a:r>
            <a:r>
              <a:rPr lang="en-GB" sz="2400" b="1" i="1" dirty="0"/>
              <a:t>identically</a:t>
            </a:r>
          </a:p>
          <a:p>
            <a:pPr marL="0" indent="0">
              <a:spcAft>
                <a:spcPts val="1200"/>
              </a:spcAft>
              <a:buNone/>
            </a:pPr>
            <a:r>
              <a:rPr lang="en-GB" sz="2400" dirty="0"/>
              <a:t>How will this affect the outcome of an experiment using these plates?</a:t>
            </a:r>
          </a:p>
          <a:p>
            <a:pPr marL="0" indent="0">
              <a:spcAft>
                <a:spcPts val="1200"/>
              </a:spcAft>
              <a:buNone/>
            </a:pPr>
            <a:r>
              <a:rPr lang="en-GB" sz="2400" dirty="0"/>
              <a:t>How should we apply treatments to test their effect on cell growth?</a:t>
            </a:r>
          </a:p>
          <a:p>
            <a:pPr marL="0" indent="0">
              <a:spcAft>
                <a:spcPts val="1200"/>
              </a:spcAft>
              <a:buNone/>
            </a:pPr>
            <a:r>
              <a:rPr lang="en-GB" sz="2400" dirty="0"/>
              <a:t>What are the risks?  How can we avoid this?</a:t>
            </a:r>
          </a:p>
        </p:txBody>
      </p:sp>
      <p:pic>
        <p:nvPicPr>
          <p:cNvPr id="5" name="Picture 4">
            <a:extLst>
              <a:ext uri="{FF2B5EF4-FFF2-40B4-BE49-F238E27FC236}">
                <a16:creationId xmlns:a16="http://schemas.microsoft.com/office/drawing/2014/main" id="{DDD7D1A7-69A5-C7F5-2816-37A14F3A0D5C}"/>
              </a:ext>
            </a:extLst>
          </p:cNvPr>
          <p:cNvPicPr>
            <a:picLocks noChangeAspect="1"/>
          </p:cNvPicPr>
          <p:nvPr/>
        </p:nvPicPr>
        <p:blipFill>
          <a:blip r:embed="rId3"/>
          <a:stretch>
            <a:fillRect/>
          </a:stretch>
        </p:blipFill>
        <p:spPr>
          <a:xfrm>
            <a:off x="5200651" y="1260943"/>
            <a:ext cx="6648449" cy="4336113"/>
          </a:xfrm>
          <a:prstGeom prst="rect">
            <a:avLst/>
          </a:prstGeom>
        </p:spPr>
      </p:pic>
    </p:spTree>
    <p:extLst>
      <p:ext uri="{BB962C8B-B14F-4D97-AF65-F5344CB8AC3E}">
        <p14:creationId xmlns:p14="http://schemas.microsoft.com/office/powerpoint/2010/main" val="310685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0576-F821-5524-92F2-A77BB2C1F406}"/>
              </a:ext>
            </a:extLst>
          </p:cNvPr>
          <p:cNvSpPr>
            <a:spLocks noGrp="1"/>
          </p:cNvSpPr>
          <p:nvPr>
            <p:ph type="title"/>
          </p:nvPr>
        </p:nvSpPr>
        <p:spPr/>
        <p:txBody>
          <a:bodyPr/>
          <a:lstStyle/>
          <a:p>
            <a:r>
              <a:rPr lang="en-GB" dirty="0"/>
              <a:t>Results per plate</a:t>
            </a:r>
          </a:p>
        </p:txBody>
      </p:sp>
      <p:pic>
        <p:nvPicPr>
          <p:cNvPr id="9" name="Content Placeholder 8">
            <a:extLst>
              <a:ext uri="{FF2B5EF4-FFF2-40B4-BE49-F238E27FC236}">
                <a16:creationId xmlns:a16="http://schemas.microsoft.com/office/drawing/2014/main" id="{D4F06490-50C1-4433-B92E-BDB35888E6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6096" y="306065"/>
            <a:ext cx="3687452" cy="5531179"/>
          </a:xfrm>
        </p:spPr>
      </p:pic>
      <p:sp>
        <p:nvSpPr>
          <p:cNvPr id="10" name="Content Placeholder 9">
            <a:extLst>
              <a:ext uri="{FF2B5EF4-FFF2-40B4-BE49-F238E27FC236}">
                <a16:creationId xmlns:a16="http://schemas.microsoft.com/office/drawing/2014/main" id="{512F6FB3-8F7C-DDCF-28AB-39453A6BCE16}"/>
              </a:ext>
            </a:extLst>
          </p:cNvPr>
          <p:cNvSpPr>
            <a:spLocks noGrp="1"/>
          </p:cNvSpPr>
          <p:nvPr>
            <p:ph sz="half" idx="4294967295"/>
          </p:nvPr>
        </p:nvSpPr>
        <p:spPr>
          <a:xfrm>
            <a:off x="684702" y="1462088"/>
            <a:ext cx="6409592" cy="4351337"/>
          </a:xfrm>
        </p:spPr>
        <p:txBody>
          <a:bodyPr>
            <a:normAutofit/>
          </a:bodyPr>
          <a:lstStyle/>
          <a:p>
            <a:r>
              <a:rPr lang="en-GB" sz="2400" dirty="0"/>
              <a:t>Levels of a metabolite following fermentation.</a:t>
            </a:r>
          </a:p>
          <a:p>
            <a:endParaRPr lang="en-GB" sz="2400" dirty="0"/>
          </a:p>
          <a:p>
            <a:r>
              <a:rPr lang="en-GB" sz="2400" dirty="0"/>
              <a:t>What can you see here?</a:t>
            </a:r>
          </a:p>
          <a:p>
            <a:endParaRPr lang="en-GB" sz="2400" dirty="0"/>
          </a:p>
          <a:p>
            <a:r>
              <a:rPr lang="en-GB" sz="2400" dirty="0"/>
              <a:t>What potential issues could there be in design, analysis or interpretation if comparing treatments.</a:t>
            </a:r>
          </a:p>
          <a:p>
            <a:endParaRPr lang="en-GB" sz="2400" dirty="0"/>
          </a:p>
          <a:p>
            <a:r>
              <a:rPr lang="en-GB" sz="2400" dirty="0"/>
              <a:t>How could we avoid this?</a:t>
            </a:r>
          </a:p>
        </p:txBody>
      </p:sp>
    </p:spTree>
    <p:extLst>
      <p:ext uri="{BB962C8B-B14F-4D97-AF65-F5344CB8AC3E}">
        <p14:creationId xmlns:p14="http://schemas.microsoft.com/office/powerpoint/2010/main" val="3005055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A54B-442E-8BA8-3950-70571708B00E}"/>
              </a:ext>
            </a:extLst>
          </p:cNvPr>
          <p:cNvSpPr>
            <a:spLocks noGrp="1"/>
          </p:cNvSpPr>
          <p:nvPr>
            <p:ph type="title"/>
          </p:nvPr>
        </p:nvSpPr>
        <p:spPr/>
        <p:txBody>
          <a:bodyPr/>
          <a:lstStyle/>
          <a:p>
            <a:r>
              <a:rPr lang="en-GB" dirty="0"/>
              <a:t>Real(</a:t>
            </a:r>
            <a:r>
              <a:rPr lang="en-GB" dirty="0" err="1"/>
              <a:t>ish</a:t>
            </a:r>
            <a:r>
              <a:rPr lang="en-GB" dirty="0"/>
              <a:t>) Example</a:t>
            </a:r>
          </a:p>
        </p:txBody>
      </p:sp>
      <p:sp>
        <p:nvSpPr>
          <p:cNvPr id="3" name="Content Placeholder 2">
            <a:extLst>
              <a:ext uri="{FF2B5EF4-FFF2-40B4-BE49-F238E27FC236}">
                <a16:creationId xmlns:a16="http://schemas.microsoft.com/office/drawing/2014/main" id="{038424C3-B789-21EF-FD16-6383687C8976}"/>
              </a:ext>
            </a:extLst>
          </p:cNvPr>
          <p:cNvSpPr>
            <a:spLocks noGrp="1"/>
          </p:cNvSpPr>
          <p:nvPr>
            <p:ph idx="1"/>
          </p:nvPr>
        </p:nvSpPr>
        <p:spPr>
          <a:xfrm>
            <a:off x="342900" y="1315671"/>
            <a:ext cx="10515600" cy="3902075"/>
          </a:xfrm>
        </p:spPr>
        <p:txBody>
          <a:bodyPr/>
          <a:lstStyle/>
          <a:p>
            <a:r>
              <a:rPr lang="en-GB" dirty="0"/>
              <a:t>A group analysed the properties of eight genotypes of wheat.</a:t>
            </a:r>
          </a:p>
          <a:p>
            <a:r>
              <a:rPr lang="en-GB" dirty="0"/>
              <a:t>What can we conclude?</a:t>
            </a:r>
          </a:p>
        </p:txBody>
      </p:sp>
      <p:pic>
        <p:nvPicPr>
          <p:cNvPr id="5" name="Picture 4">
            <a:extLst>
              <a:ext uri="{FF2B5EF4-FFF2-40B4-BE49-F238E27FC236}">
                <a16:creationId xmlns:a16="http://schemas.microsoft.com/office/drawing/2014/main" id="{99DAFC72-50B9-D5BE-EBB6-40A5469B66E0}"/>
              </a:ext>
            </a:extLst>
          </p:cNvPr>
          <p:cNvPicPr>
            <a:picLocks noChangeAspect="1"/>
          </p:cNvPicPr>
          <p:nvPr/>
        </p:nvPicPr>
        <p:blipFill>
          <a:blip r:embed="rId2"/>
          <a:stretch>
            <a:fillRect/>
          </a:stretch>
        </p:blipFill>
        <p:spPr>
          <a:xfrm>
            <a:off x="991373" y="2357780"/>
            <a:ext cx="4333875" cy="3305175"/>
          </a:xfrm>
          <a:prstGeom prst="rect">
            <a:avLst/>
          </a:prstGeom>
        </p:spPr>
      </p:pic>
      <p:sp>
        <p:nvSpPr>
          <p:cNvPr id="8" name="TextBox 7">
            <a:extLst>
              <a:ext uri="{FF2B5EF4-FFF2-40B4-BE49-F238E27FC236}">
                <a16:creationId xmlns:a16="http://schemas.microsoft.com/office/drawing/2014/main" id="{1A4E671D-569A-A1D0-2BAE-9240816A24C6}"/>
              </a:ext>
            </a:extLst>
          </p:cNvPr>
          <p:cNvSpPr txBox="1"/>
          <p:nvPr/>
        </p:nvSpPr>
        <p:spPr>
          <a:xfrm>
            <a:off x="6569220" y="5662954"/>
            <a:ext cx="4736553" cy="369332"/>
          </a:xfrm>
          <a:prstGeom prst="rect">
            <a:avLst/>
          </a:prstGeom>
          <a:noFill/>
        </p:spPr>
        <p:txBody>
          <a:bodyPr wrap="none" rtlCol="0">
            <a:spAutoFit/>
          </a:bodyPr>
          <a:lstStyle/>
          <a:p>
            <a:r>
              <a:rPr lang="en-GB" dirty="0"/>
              <a:t>Did something happen between days 1 and 2?</a:t>
            </a:r>
          </a:p>
        </p:txBody>
      </p:sp>
      <p:pic>
        <p:nvPicPr>
          <p:cNvPr id="10" name="Picture 9">
            <a:extLst>
              <a:ext uri="{FF2B5EF4-FFF2-40B4-BE49-F238E27FC236}">
                <a16:creationId xmlns:a16="http://schemas.microsoft.com/office/drawing/2014/main" id="{F433F916-1679-F463-8E10-E08916F22830}"/>
              </a:ext>
            </a:extLst>
          </p:cNvPr>
          <p:cNvPicPr>
            <a:picLocks noChangeAspect="1"/>
          </p:cNvPicPr>
          <p:nvPr/>
        </p:nvPicPr>
        <p:blipFill>
          <a:blip r:embed="rId3"/>
          <a:stretch>
            <a:fillRect/>
          </a:stretch>
        </p:blipFill>
        <p:spPr>
          <a:xfrm>
            <a:off x="6368050" y="2357779"/>
            <a:ext cx="4333875" cy="3305175"/>
          </a:xfrm>
          <a:prstGeom prst="rect">
            <a:avLst/>
          </a:prstGeom>
        </p:spPr>
      </p:pic>
    </p:spTree>
    <p:extLst>
      <p:ext uri="{BB962C8B-B14F-4D97-AF65-F5344CB8AC3E}">
        <p14:creationId xmlns:p14="http://schemas.microsoft.com/office/powerpoint/2010/main" val="1336236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F6E1-015B-43B1-AC66-FA882A4C74D4}"/>
              </a:ext>
            </a:extLst>
          </p:cNvPr>
          <p:cNvSpPr>
            <a:spLocks noGrp="1"/>
          </p:cNvSpPr>
          <p:nvPr>
            <p:ph type="title"/>
          </p:nvPr>
        </p:nvSpPr>
        <p:spPr>
          <a:xfrm>
            <a:off x="4965430" y="629268"/>
            <a:ext cx="6586491" cy="830564"/>
          </a:xfrm>
        </p:spPr>
        <p:txBody>
          <a:bodyPr anchor="b">
            <a:normAutofit fontScale="90000"/>
          </a:bodyPr>
          <a:lstStyle/>
          <a:p>
            <a:r>
              <a:rPr lang="en-GB" b="1" u="sng"/>
              <a:t>Real NBI example 1: Brains and Bias</a:t>
            </a:r>
          </a:p>
        </p:txBody>
      </p:sp>
      <p:sp>
        <p:nvSpPr>
          <p:cNvPr id="3" name="Content Placeholder 2">
            <a:extLst>
              <a:ext uri="{FF2B5EF4-FFF2-40B4-BE49-F238E27FC236}">
                <a16:creationId xmlns:a16="http://schemas.microsoft.com/office/drawing/2014/main" id="{1D0DC158-10A6-4FEA-8C0C-60FC4F39FB70}"/>
              </a:ext>
            </a:extLst>
          </p:cNvPr>
          <p:cNvSpPr>
            <a:spLocks noGrp="1"/>
          </p:cNvSpPr>
          <p:nvPr>
            <p:ph idx="1"/>
          </p:nvPr>
        </p:nvSpPr>
        <p:spPr>
          <a:xfrm>
            <a:off x="4965431" y="1915428"/>
            <a:ext cx="6586490" cy="4533498"/>
          </a:xfrm>
        </p:spPr>
        <p:style>
          <a:lnRef idx="1">
            <a:schemeClr val="accent6"/>
          </a:lnRef>
          <a:fillRef idx="2">
            <a:schemeClr val="accent6"/>
          </a:fillRef>
          <a:effectRef idx="1">
            <a:schemeClr val="accent6"/>
          </a:effectRef>
          <a:fontRef idx="minor">
            <a:schemeClr val="dk1"/>
          </a:fontRef>
        </p:style>
        <p:txBody>
          <a:bodyPr>
            <a:normAutofit fontScale="92500"/>
          </a:bodyPr>
          <a:lstStyle/>
          <a:p>
            <a:pPr marL="0" indent="0">
              <a:buNone/>
            </a:pPr>
            <a:endParaRPr lang="en-GB" sz="2400" b="1">
              <a:latin typeface="MV Boli" panose="02000500030200090000" pitchFamily="2" charset="0"/>
              <a:cs typeface="MV Boli" panose="02000500030200090000" pitchFamily="2" charset="0"/>
            </a:endParaRPr>
          </a:p>
          <a:p>
            <a:pPr marL="0" indent="0">
              <a:buNone/>
            </a:pPr>
            <a:r>
              <a:rPr lang="en-GB" sz="2400" b="1">
                <a:latin typeface="MV Boli" panose="02000500030200090000" pitchFamily="2" charset="0"/>
                <a:cs typeface="MV Boli" panose="02000500030200090000" pitchFamily="2" charset="0"/>
              </a:rPr>
              <a:t>Scenario</a:t>
            </a:r>
          </a:p>
          <a:p>
            <a:r>
              <a:rPr lang="en-GB" sz="2400">
                <a:latin typeface="MV Boli" panose="02000500030200090000" pitchFamily="2" charset="0"/>
                <a:cs typeface="MV Boli" panose="02000500030200090000" pitchFamily="2" charset="0"/>
              </a:rPr>
              <a:t>A student was measuring the effect of a genetic mutation on brain lesion frequency in mice</a:t>
            </a:r>
          </a:p>
          <a:p>
            <a:r>
              <a:rPr lang="en-GB" sz="2400">
                <a:latin typeface="MV Boli" panose="02000500030200090000" pitchFamily="2" charset="0"/>
                <a:cs typeface="MV Boli" panose="02000500030200090000" pitchFamily="2" charset="0"/>
              </a:rPr>
              <a:t>Lesions are counted by hand using image analysis software </a:t>
            </a:r>
          </a:p>
          <a:p>
            <a:r>
              <a:rPr lang="en-GB" sz="2400">
                <a:latin typeface="MV Boli" panose="02000500030200090000" pitchFamily="2" charset="0"/>
                <a:cs typeface="MV Boli" panose="02000500030200090000" pitchFamily="2" charset="0"/>
              </a:rPr>
              <a:t>First she counted the lesions from brains of in the wild-type mice, next she counted the lesions from brains of the mutant mice</a:t>
            </a:r>
          </a:p>
          <a:p>
            <a:r>
              <a:rPr lang="en-GB" sz="2400">
                <a:latin typeface="MV Boli" panose="02000500030200090000" pitchFamily="2" charset="0"/>
                <a:cs typeface="MV Boli" panose="02000500030200090000" pitchFamily="2" charset="0"/>
              </a:rPr>
              <a:t>What sources of bias might there be?  What should she have done to reduce this?</a:t>
            </a:r>
          </a:p>
        </p:txBody>
      </p:sp>
      <p:pic>
        <p:nvPicPr>
          <p:cNvPr id="5" name="Picture 4">
            <a:extLst>
              <a:ext uri="{FF2B5EF4-FFF2-40B4-BE49-F238E27FC236}">
                <a16:creationId xmlns:a16="http://schemas.microsoft.com/office/drawing/2014/main" id="{00F80C1E-35C6-4490-B8C5-BA4C61D5809E}"/>
              </a:ext>
            </a:extLst>
          </p:cNvPr>
          <p:cNvPicPr>
            <a:picLocks noChangeAspect="1"/>
          </p:cNvPicPr>
          <p:nvPr/>
        </p:nvPicPr>
        <p:blipFill rotWithShape="1">
          <a:blip r:embed="rId3"/>
          <a:srcRect l="49305"/>
          <a:stretch/>
        </p:blipFill>
        <p:spPr>
          <a:xfrm>
            <a:off x="20" y="10"/>
            <a:ext cx="4635571" cy="6857990"/>
          </a:xfrm>
          <a:prstGeom prst="rect">
            <a:avLst/>
          </a:prstGeom>
          <a:effectLst/>
        </p:spPr>
      </p:pic>
    </p:spTree>
    <p:extLst>
      <p:ext uri="{BB962C8B-B14F-4D97-AF65-F5344CB8AC3E}">
        <p14:creationId xmlns:p14="http://schemas.microsoft.com/office/powerpoint/2010/main" val="68629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E2B7-67FA-98F1-F6C7-62BE90E8461F}"/>
              </a:ext>
            </a:extLst>
          </p:cNvPr>
          <p:cNvSpPr>
            <a:spLocks noGrp="1"/>
          </p:cNvSpPr>
          <p:nvPr>
            <p:ph type="title"/>
          </p:nvPr>
        </p:nvSpPr>
        <p:spPr/>
        <p:txBody>
          <a:bodyPr/>
          <a:lstStyle/>
          <a:p>
            <a:r>
              <a:rPr lang="en-GB"/>
              <a:t>Brains and bias</a:t>
            </a:r>
          </a:p>
        </p:txBody>
      </p:sp>
      <p:sp>
        <p:nvSpPr>
          <p:cNvPr id="3" name="Content Placeholder 2">
            <a:extLst>
              <a:ext uri="{FF2B5EF4-FFF2-40B4-BE49-F238E27FC236}">
                <a16:creationId xmlns:a16="http://schemas.microsoft.com/office/drawing/2014/main" id="{BB68FBA5-57C6-5E05-4FBF-F5F12784691E}"/>
              </a:ext>
            </a:extLst>
          </p:cNvPr>
          <p:cNvSpPr>
            <a:spLocks noGrp="1"/>
          </p:cNvSpPr>
          <p:nvPr>
            <p:ph idx="1"/>
          </p:nvPr>
        </p:nvSpPr>
        <p:spPr>
          <a:xfrm>
            <a:off x="504093" y="1270463"/>
            <a:ext cx="10515600" cy="3902075"/>
          </a:xfrm>
        </p:spPr>
        <p:txBody>
          <a:bodyPr>
            <a:normAutofit fontScale="70000" lnSpcReduction="20000"/>
          </a:bodyPr>
          <a:lstStyle/>
          <a:p>
            <a:r>
              <a:rPr lang="en-GB" dirty="0"/>
              <a:t>Technical factors that might affect the measurement and bias the results?</a:t>
            </a:r>
          </a:p>
          <a:p>
            <a:pPr lvl="1"/>
            <a:r>
              <a:rPr lang="en-GB" dirty="0"/>
              <a:t>Order effect</a:t>
            </a:r>
          </a:p>
          <a:p>
            <a:pPr lvl="1"/>
            <a:r>
              <a:rPr lang="en-GB" dirty="0"/>
              <a:t>Cognitive bias</a:t>
            </a:r>
          </a:p>
          <a:p>
            <a:pPr lvl="1"/>
            <a:r>
              <a:rPr lang="en-GB" dirty="0"/>
              <a:t>Anything else?</a:t>
            </a:r>
          </a:p>
          <a:p>
            <a:pPr lvl="1"/>
            <a:endParaRPr lang="en-GB" dirty="0"/>
          </a:p>
          <a:p>
            <a:r>
              <a:rPr lang="en-GB" dirty="0"/>
              <a:t>Deal with by </a:t>
            </a:r>
          </a:p>
          <a:p>
            <a:pPr lvl="1"/>
            <a:r>
              <a:rPr lang="en-GB" dirty="0"/>
              <a:t>Randomisation! (Simple / Blocked)</a:t>
            </a:r>
          </a:p>
          <a:p>
            <a:pPr lvl="1"/>
            <a:r>
              <a:rPr lang="en-GB" dirty="0"/>
              <a:t>Blinding</a:t>
            </a:r>
          </a:p>
          <a:p>
            <a:pPr lvl="1"/>
            <a:endParaRPr lang="en-GB" dirty="0"/>
          </a:p>
          <a:p>
            <a:r>
              <a:rPr lang="en-GB" dirty="0"/>
              <a:t>Reduce random error by automation (if possible) or repeated measurement?</a:t>
            </a:r>
          </a:p>
          <a:p>
            <a:endParaRPr lang="en-GB" dirty="0"/>
          </a:p>
          <a:p>
            <a:pPr marL="0" indent="0">
              <a:buNone/>
            </a:pPr>
            <a:r>
              <a:rPr lang="en-GB" b="1" dirty="0"/>
              <a:t>Design equation (just for the counting phase..):</a:t>
            </a:r>
          </a:p>
          <a:p>
            <a:pPr marL="0" indent="0">
              <a:buNone/>
            </a:pPr>
            <a:r>
              <a:rPr lang="en-GB" dirty="0"/>
              <a:t>lesions = genotype effect + order effect + cognitive bias + mouse effect  + measurement error</a:t>
            </a:r>
          </a:p>
        </p:txBody>
      </p:sp>
      <p:sp>
        <p:nvSpPr>
          <p:cNvPr id="4" name="Right Brace 3">
            <a:extLst>
              <a:ext uri="{FF2B5EF4-FFF2-40B4-BE49-F238E27FC236}">
                <a16:creationId xmlns:a16="http://schemas.microsoft.com/office/drawing/2014/main" id="{ACF62E0B-0B72-AC8C-9578-E313540229C7}"/>
              </a:ext>
            </a:extLst>
          </p:cNvPr>
          <p:cNvSpPr/>
          <p:nvPr/>
        </p:nvSpPr>
        <p:spPr>
          <a:xfrm rot="5400000">
            <a:off x="4924666" y="3738998"/>
            <a:ext cx="272130" cy="28409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e 4">
            <a:extLst>
              <a:ext uri="{FF2B5EF4-FFF2-40B4-BE49-F238E27FC236}">
                <a16:creationId xmlns:a16="http://schemas.microsoft.com/office/drawing/2014/main" id="{6E0D2128-1F0D-8350-050B-369E14965057}"/>
              </a:ext>
            </a:extLst>
          </p:cNvPr>
          <p:cNvSpPr/>
          <p:nvPr/>
        </p:nvSpPr>
        <p:spPr>
          <a:xfrm rot="5400000">
            <a:off x="8614386" y="3245788"/>
            <a:ext cx="272130" cy="3803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Right Brace 5">
            <a:extLst>
              <a:ext uri="{FF2B5EF4-FFF2-40B4-BE49-F238E27FC236}">
                <a16:creationId xmlns:a16="http://schemas.microsoft.com/office/drawing/2014/main" id="{93DDE552-0BA3-19C0-1C1A-6FDC4D0E5A23}"/>
              </a:ext>
            </a:extLst>
          </p:cNvPr>
          <p:cNvSpPr/>
          <p:nvPr/>
        </p:nvSpPr>
        <p:spPr>
          <a:xfrm rot="5400000">
            <a:off x="2319645" y="4416742"/>
            <a:ext cx="272130" cy="15177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F9E4FAEB-806E-6816-C613-03D25390A3C1}"/>
              </a:ext>
            </a:extLst>
          </p:cNvPr>
          <p:cNvSpPr/>
          <p:nvPr/>
        </p:nvSpPr>
        <p:spPr>
          <a:xfrm rot="5400000">
            <a:off x="831253" y="4767110"/>
            <a:ext cx="272130" cy="790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F5C5E80C-5C94-A85C-5FAD-C68A548D731F}"/>
              </a:ext>
            </a:extLst>
          </p:cNvPr>
          <p:cNvSpPr txBox="1"/>
          <p:nvPr/>
        </p:nvSpPr>
        <p:spPr>
          <a:xfrm>
            <a:off x="418338" y="5298652"/>
            <a:ext cx="1019895" cy="369332"/>
          </a:xfrm>
          <a:prstGeom prst="rect">
            <a:avLst/>
          </a:prstGeom>
          <a:noFill/>
        </p:spPr>
        <p:txBody>
          <a:bodyPr wrap="none" rtlCol="0">
            <a:spAutoFit/>
          </a:bodyPr>
          <a:lstStyle/>
          <a:p>
            <a:r>
              <a:rPr lang="en-GB" dirty="0">
                <a:solidFill>
                  <a:schemeClr val="accent4"/>
                </a:solidFill>
              </a:rPr>
              <a:t>outcome</a:t>
            </a:r>
          </a:p>
        </p:txBody>
      </p:sp>
      <p:sp>
        <p:nvSpPr>
          <p:cNvPr id="9" name="TextBox 8">
            <a:extLst>
              <a:ext uri="{FF2B5EF4-FFF2-40B4-BE49-F238E27FC236}">
                <a16:creationId xmlns:a16="http://schemas.microsoft.com/office/drawing/2014/main" id="{FA3E2B7F-076E-4E2F-C7BE-A7D3A9C1394E}"/>
              </a:ext>
            </a:extLst>
          </p:cNvPr>
          <p:cNvSpPr txBox="1"/>
          <p:nvPr/>
        </p:nvSpPr>
        <p:spPr>
          <a:xfrm>
            <a:off x="1501187" y="5298652"/>
            <a:ext cx="1834477" cy="369332"/>
          </a:xfrm>
          <a:prstGeom prst="rect">
            <a:avLst/>
          </a:prstGeom>
          <a:noFill/>
        </p:spPr>
        <p:txBody>
          <a:bodyPr wrap="none" rtlCol="0">
            <a:spAutoFit/>
          </a:bodyPr>
          <a:lstStyle/>
          <a:p>
            <a:r>
              <a:rPr lang="en-GB" dirty="0">
                <a:solidFill>
                  <a:schemeClr val="accent4"/>
                </a:solidFill>
              </a:rPr>
              <a:t>‘treatment’ effect</a:t>
            </a:r>
          </a:p>
        </p:txBody>
      </p:sp>
      <p:sp>
        <p:nvSpPr>
          <p:cNvPr id="10" name="TextBox 9">
            <a:extLst>
              <a:ext uri="{FF2B5EF4-FFF2-40B4-BE49-F238E27FC236}">
                <a16:creationId xmlns:a16="http://schemas.microsoft.com/office/drawing/2014/main" id="{827F8598-DF41-562E-21FD-C42B134CFFD4}"/>
              </a:ext>
            </a:extLst>
          </p:cNvPr>
          <p:cNvSpPr txBox="1"/>
          <p:nvPr/>
        </p:nvSpPr>
        <p:spPr>
          <a:xfrm>
            <a:off x="4344257" y="5310368"/>
            <a:ext cx="1718034" cy="369332"/>
          </a:xfrm>
          <a:prstGeom prst="rect">
            <a:avLst/>
          </a:prstGeom>
          <a:noFill/>
        </p:spPr>
        <p:txBody>
          <a:bodyPr wrap="none" rtlCol="0">
            <a:spAutoFit/>
          </a:bodyPr>
          <a:lstStyle/>
          <a:p>
            <a:r>
              <a:rPr lang="en-GB" dirty="0">
                <a:solidFill>
                  <a:schemeClr val="accent4"/>
                </a:solidFill>
              </a:rPr>
              <a:t>technical factors</a:t>
            </a:r>
          </a:p>
        </p:txBody>
      </p:sp>
      <p:sp>
        <p:nvSpPr>
          <p:cNvPr id="11" name="TextBox 10">
            <a:extLst>
              <a:ext uri="{FF2B5EF4-FFF2-40B4-BE49-F238E27FC236}">
                <a16:creationId xmlns:a16="http://schemas.microsoft.com/office/drawing/2014/main" id="{9A00994B-CBBC-63B1-E098-C41889C4E8B1}"/>
              </a:ext>
            </a:extLst>
          </p:cNvPr>
          <p:cNvSpPr txBox="1"/>
          <p:nvPr/>
        </p:nvSpPr>
        <p:spPr>
          <a:xfrm>
            <a:off x="8026759" y="5298652"/>
            <a:ext cx="1447384" cy="369332"/>
          </a:xfrm>
          <a:prstGeom prst="rect">
            <a:avLst/>
          </a:prstGeom>
          <a:noFill/>
        </p:spPr>
        <p:txBody>
          <a:bodyPr wrap="none" rtlCol="0">
            <a:spAutoFit/>
          </a:bodyPr>
          <a:lstStyle/>
          <a:p>
            <a:r>
              <a:rPr lang="en-GB">
                <a:solidFill>
                  <a:schemeClr val="accent4"/>
                </a:solidFill>
              </a:rPr>
              <a:t>random error</a:t>
            </a:r>
          </a:p>
        </p:txBody>
      </p:sp>
    </p:spTree>
    <p:extLst>
      <p:ext uri="{BB962C8B-B14F-4D97-AF65-F5344CB8AC3E}">
        <p14:creationId xmlns:p14="http://schemas.microsoft.com/office/powerpoint/2010/main" val="39927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80F6-D1EC-02F6-A96E-70BFE8D45D1A}"/>
              </a:ext>
            </a:extLst>
          </p:cNvPr>
          <p:cNvSpPr>
            <a:spLocks noGrp="1"/>
          </p:cNvSpPr>
          <p:nvPr>
            <p:ph type="title"/>
          </p:nvPr>
        </p:nvSpPr>
        <p:spPr/>
        <p:txBody>
          <a:bodyPr/>
          <a:lstStyle/>
          <a:p>
            <a:r>
              <a:rPr lang="en-GB"/>
              <a:t>Clinical trials, field trials vs </a:t>
            </a:r>
            <a:br>
              <a:rPr lang="en-GB"/>
            </a:br>
            <a:r>
              <a:rPr lang="en-GB"/>
              <a:t>animal and lab studies</a:t>
            </a:r>
          </a:p>
        </p:txBody>
      </p:sp>
      <p:sp>
        <p:nvSpPr>
          <p:cNvPr id="3" name="Content Placeholder 2">
            <a:extLst>
              <a:ext uri="{FF2B5EF4-FFF2-40B4-BE49-F238E27FC236}">
                <a16:creationId xmlns:a16="http://schemas.microsoft.com/office/drawing/2014/main" id="{EFD3A5E7-D332-F004-ABD9-39B7529D1B60}"/>
              </a:ext>
            </a:extLst>
          </p:cNvPr>
          <p:cNvSpPr>
            <a:spLocks noGrp="1"/>
          </p:cNvSpPr>
          <p:nvPr>
            <p:ph idx="1"/>
          </p:nvPr>
        </p:nvSpPr>
        <p:spPr>
          <a:xfrm>
            <a:off x="838200" y="1825625"/>
            <a:ext cx="6416710" cy="3902075"/>
          </a:xfrm>
        </p:spPr>
        <p:txBody>
          <a:bodyPr>
            <a:normAutofit fontScale="85000" lnSpcReduction="20000"/>
          </a:bodyPr>
          <a:lstStyle/>
          <a:p>
            <a:pPr>
              <a:spcBef>
                <a:spcPts val="2400"/>
              </a:spcBef>
            </a:pPr>
            <a:r>
              <a:rPr lang="en-GB" dirty="0"/>
              <a:t>We are very used to the idea of randomly allocating participants to treatments</a:t>
            </a:r>
          </a:p>
          <a:p>
            <a:pPr>
              <a:spcBef>
                <a:spcPts val="2400"/>
              </a:spcBef>
            </a:pPr>
            <a:r>
              <a:rPr lang="en-GB" dirty="0"/>
              <a:t>Or randomly allocating treatment order within participants</a:t>
            </a:r>
          </a:p>
          <a:p>
            <a:pPr>
              <a:spcBef>
                <a:spcPts val="2400"/>
              </a:spcBef>
            </a:pPr>
            <a:r>
              <a:rPr lang="en-GB" dirty="0"/>
              <a:t>Field studies also use complex randomisations</a:t>
            </a:r>
          </a:p>
          <a:p>
            <a:pPr>
              <a:spcBef>
                <a:spcPts val="2400"/>
              </a:spcBef>
            </a:pPr>
            <a:r>
              <a:rPr lang="en-GB" dirty="0"/>
              <a:t>We understand why this is necessary?</a:t>
            </a:r>
          </a:p>
          <a:p>
            <a:pPr>
              <a:spcBef>
                <a:spcPts val="2400"/>
              </a:spcBef>
            </a:pPr>
            <a:r>
              <a:rPr lang="en-GB" dirty="0"/>
              <a:t>But we don’t apply the same standards to lab work, order of assays, animal studies, etc?</a:t>
            </a:r>
          </a:p>
          <a:p>
            <a:pPr>
              <a:spcBef>
                <a:spcPts val="2400"/>
              </a:spcBef>
            </a:pPr>
            <a:endParaRPr lang="en-GB" dirty="0"/>
          </a:p>
        </p:txBody>
      </p:sp>
      <p:sp>
        <p:nvSpPr>
          <p:cNvPr id="5" name="TextBox 4">
            <a:extLst>
              <a:ext uri="{FF2B5EF4-FFF2-40B4-BE49-F238E27FC236}">
                <a16:creationId xmlns:a16="http://schemas.microsoft.com/office/drawing/2014/main" id="{19839103-3FB8-68A8-4E08-A800D5FBDF43}"/>
              </a:ext>
            </a:extLst>
          </p:cNvPr>
          <p:cNvSpPr txBox="1"/>
          <p:nvPr/>
        </p:nvSpPr>
        <p:spPr>
          <a:xfrm>
            <a:off x="7942080" y="5604151"/>
            <a:ext cx="3784600" cy="338554"/>
          </a:xfrm>
          <a:prstGeom prst="rect">
            <a:avLst/>
          </a:prstGeom>
          <a:noFill/>
        </p:spPr>
        <p:txBody>
          <a:bodyPr wrap="square" rtlCol="0">
            <a:spAutoFit/>
          </a:bodyPr>
          <a:lstStyle/>
          <a:p>
            <a:r>
              <a:rPr lang="en-GB" sz="1600" i="1" dirty="0"/>
              <a:t>An alpha lattice design in the field</a:t>
            </a:r>
          </a:p>
        </p:txBody>
      </p:sp>
      <p:pic>
        <p:nvPicPr>
          <p:cNvPr id="6" name="Picture 5" descr="Chart, treemap chart&#10;&#10;Description automatically generated">
            <a:extLst>
              <a:ext uri="{FF2B5EF4-FFF2-40B4-BE49-F238E27FC236}">
                <a16:creationId xmlns:a16="http://schemas.microsoft.com/office/drawing/2014/main" id="{E7ED6AAC-4B6C-6DF2-A98F-0B037E72F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552" y="227981"/>
            <a:ext cx="4032128" cy="5376170"/>
          </a:xfrm>
          <a:prstGeom prst="rect">
            <a:avLst/>
          </a:prstGeom>
        </p:spPr>
      </p:pic>
    </p:spTree>
    <p:extLst>
      <p:ext uri="{BB962C8B-B14F-4D97-AF65-F5344CB8AC3E}">
        <p14:creationId xmlns:p14="http://schemas.microsoft.com/office/powerpoint/2010/main" val="34755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E462-31AF-825A-AFEB-1E406D129E21}"/>
              </a:ext>
            </a:extLst>
          </p:cNvPr>
          <p:cNvSpPr>
            <a:spLocks noGrp="1"/>
          </p:cNvSpPr>
          <p:nvPr>
            <p:ph type="title"/>
          </p:nvPr>
        </p:nvSpPr>
        <p:spPr/>
        <p:txBody>
          <a:bodyPr/>
          <a:lstStyle/>
          <a:p>
            <a:r>
              <a:rPr lang="en-GB" u="sng"/>
              <a:t>Nothing (much) in here is new</a:t>
            </a:r>
          </a:p>
        </p:txBody>
      </p:sp>
      <p:sp>
        <p:nvSpPr>
          <p:cNvPr id="3" name="Content Placeholder 2">
            <a:extLst>
              <a:ext uri="{FF2B5EF4-FFF2-40B4-BE49-F238E27FC236}">
                <a16:creationId xmlns:a16="http://schemas.microsoft.com/office/drawing/2014/main" id="{C0E5D7F2-CF00-5475-DF97-A18886DF2123}"/>
              </a:ext>
            </a:extLst>
          </p:cNvPr>
          <p:cNvSpPr>
            <a:spLocks noGrp="1"/>
          </p:cNvSpPr>
          <p:nvPr>
            <p:ph idx="1"/>
          </p:nvPr>
        </p:nvSpPr>
        <p:spPr>
          <a:xfrm>
            <a:off x="838200" y="1293062"/>
            <a:ext cx="10515600" cy="3902075"/>
          </a:xfrm>
        </p:spPr>
        <p:txBody>
          <a:bodyPr/>
          <a:lstStyle/>
          <a:p>
            <a:endParaRPr lang="en-GB" i="1" dirty="0"/>
          </a:p>
          <a:p>
            <a:pPr marL="0" indent="0">
              <a:buNone/>
            </a:pPr>
            <a:r>
              <a:rPr lang="en-GB" sz="3600" i="1" dirty="0"/>
              <a:t>“…. these lessons appear to be either </a:t>
            </a:r>
            <a:r>
              <a:rPr lang="en-GB" sz="3600" i="1" u="sng" dirty="0"/>
              <a:t>unread, ignored, not believed, or forgotten</a:t>
            </a:r>
            <a:r>
              <a:rPr lang="en-GB" sz="3600" i="1" dirty="0"/>
              <a:t> as each new wave of researchers is introduced to the brave new technical lexicon of medical research….”</a:t>
            </a:r>
          </a:p>
        </p:txBody>
      </p:sp>
      <p:sp>
        <p:nvSpPr>
          <p:cNvPr id="5" name="TextBox 4">
            <a:extLst>
              <a:ext uri="{FF2B5EF4-FFF2-40B4-BE49-F238E27FC236}">
                <a16:creationId xmlns:a16="http://schemas.microsoft.com/office/drawing/2014/main" id="{25F94A2E-B492-F990-5DC0-A32B192587A8}"/>
              </a:ext>
            </a:extLst>
          </p:cNvPr>
          <p:cNvSpPr txBox="1"/>
          <p:nvPr/>
        </p:nvSpPr>
        <p:spPr>
          <a:xfrm>
            <a:off x="87014" y="6200487"/>
            <a:ext cx="8078578" cy="523220"/>
          </a:xfrm>
          <a:prstGeom prst="rect">
            <a:avLst/>
          </a:prstGeom>
          <a:noFill/>
        </p:spPr>
        <p:txBody>
          <a:bodyPr wrap="square">
            <a:spAutoFit/>
          </a:bodyPr>
          <a:lstStyle/>
          <a:p>
            <a:r>
              <a:rPr lang="en-GB" sz="1400"/>
              <a:t>Goodman (2008) A Dirty Dozen: Twelve P-Value Misconceptions, </a:t>
            </a:r>
            <a:r>
              <a:rPr lang="en-GB" sz="1400" i="1"/>
              <a:t>Seminars in </a:t>
            </a:r>
            <a:r>
              <a:rPr lang="en-GB" sz="1400" i="1" err="1"/>
              <a:t>Hematology</a:t>
            </a:r>
            <a:r>
              <a:rPr lang="en-GB" sz="1400" i="1"/>
              <a:t> </a:t>
            </a:r>
            <a:r>
              <a:rPr lang="en-GB" sz="1400"/>
              <a:t>45 (3) </a:t>
            </a:r>
            <a:r>
              <a:rPr lang="en-GB" sz="1400">
                <a:hlinkClick r:id="rId2"/>
              </a:rPr>
              <a:t>https://www.sciencedirect.com/science/article/abs/pii/S0037196308000620</a:t>
            </a:r>
            <a:r>
              <a:rPr lang="en-GB" sz="1400"/>
              <a:t> </a:t>
            </a:r>
          </a:p>
        </p:txBody>
      </p:sp>
      <p:pic>
        <p:nvPicPr>
          <p:cNvPr id="6" name="Picture 5" descr="Cartoon character holding a newspaper&#10;&#10;Description automatically generated">
            <a:extLst>
              <a:ext uri="{FF2B5EF4-FFF2-40B4-BE49-F238E27FC236}">
                <a16:creationId xmlns:a16="http://schemas.microsoft.com/office/drawing/2014/main" id="{6D9015A0-4500-AD78-1424-B53E41A09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4013200"/>
            <a:ext cx="3810000" cy="2844800"/>
          </a:xfrm>
          <a:prstGeom prst="rect">
            <a:avLst/>
          </a:prstGeom>
        </p:spPr>
      </p:pic>
    </p:spTree>
    <p:extLst>
      <p:ext uri="{BB962C8B-B14F-4D97-AF65-F5344CB8AC3E}">
        <p14:creationId xmlns:p14="http://schemas.microsoft.com/office/powerpoint/2010/main" val="328870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FF1FA7-B041-D767-5DAB-1126933CCD76}"/>
              </a:ext>
            </a:extLst>
          </p:cNvPr>
          <p:cNvPicPr>
            <a:picLocks noChangeAspect="1"/>
          </p:cNvPicPr>
          <p:nvPr/>
        </p:nvPicPr>
        <p:blipFill>
          <a:blip r:embed="rId2"/>
          <a:stretch>
            <a:fillRect/>
          </a:stretch>
        </p:blipFill>
        <p:spPr>
          <a:xfrm>
            <a:off x="6096000" y="206967"/>
            <a:ext cx="5771363" cy="5330952"/>
          </a:xfrm>
          <a:prstGeom prst="rect">
            <a:avLst/>
          </a:prstGeom>
        </p:spPr>
        <p:style>
          <a:lnRef idx="2">
            <a:schemeClr val="accent4"/>
          </a:lnRef>
          <a:fillRef idx="1">
            <a:schemeClr val="lt1"/>
          </a:fillRef>
          <a:effectRef idx="0">
            <a:schemeClr val="accent4"/>
          </a:effectRef>
          <a:fontRef idx="minor">
            <a:schemeClr val="dk1"/>
          </a:fontRef>
        </p:style>
      </p:pic>
      <p:pic>
        <p:nvPicPr>
          <p:cNvPr id="5" name="Picture 4">
            <a:extLst>
              <a:ext uri="{FF2B5EF4-FFF2-40B4-BE49-F238E27FC236}">
                <a16:creationId xmlns:a16="http://schemas.microsoft.com/office/drawing/2014/main" id="{EE21B7C9-7D4C-FD97-B19D-2CD042020740}"/>
              </a:ext>
            </a:extLst>
          </p:cNvPr>
          <p:cNvPicPr>
            <a:picLocks noChangeAspect="1"/>
          </p:cNvPicPr>
          <p:nvPr/>
        </p:nvPicPr>
        <p:blipFill>
          <a:blip r:embed="rId3"/>
          <a:stretch>
            <a:fillRect/>
          </a:stretch>
        </p:blipFill>
        <p:spPr>
          <a:xfrm>
            <a:off x="351990" y="657733"/>
            <a:ext cx="5574785" cy="4737227"/>
          </a:xfrm>
          <a:prstGeom prst="rect">
            <a:avLst/>
          </a:prstGeom>
        </p:spPr>
        <p:style>
          <a:lnRef idx="2">
            <a:schemeClr val="accent4"/>
          </a:lnRef>
          <a:fillRef idx="1">
            <a:schemeClr val="lt1"/>
          </a:fillRef>
          <a:effectRef idx="0">
            <a:schemeClr val="accent4"/>
          </a:effectRef>
          <a:fontRef idx="minor">
            <a:schemeClr val="dk1"/>
          </a:fontRef>
        </p:style>
      </p:pic>
      <p:sp>
        <p:nvSpPr>
          <p:cNvPr id="13" name="TextBox 12">
            <a:extLst>
              <a:ext uri="{FF2B5EF4-FFF2-40B4-BE49-F238E27FC236}">
                <a16:creationId xmlns:a16="http://schemas.microsoft.com/office/drawing/2014/main" id="{8383D521-6C74-3DE3-ADCE-F45680DF8202}"/>
              </a:ext>
            </a:extLst>
          </p:cNvPr>
          <p:cNvSpPr txBox="1"/>
          <p:nvPr/>
        </p:nvSpPr>
        <p:spPr>
          <a:xfrm>
            <a:off x="6884489" y="5649206"/>
            <a:ext cx="4533138" cy="307777"/>
          </a:xfrm>
          <a:prstGeom prst="rect">
            <a:avLst/>
          </a:prstGeom>
          <a:noFill/>
        </p:spPr>
        <p:txBody>
          <a:bodyPr wrap="square">
            <a:spAutoFit/>
          </a:bodyPr>
          <a:lstStyle/>
          <a:p>
            <a:r>
              <a:rPr lang="en-GB" sz="1400">
                <a:hlinkClick r:id="rId4"/>
              </a:rPr>
              <a:t>https://www.nature.com/articles/s41598-025-15935-4</a:t>
            </a:r>
            <a:r>
              <a:rPr lang="en-GB" sz="1400"/>
              <a:t> </a:t>
            </a:r>
          </a:p>
        </p:txBody>
      </p:sp>
      <p:sp>
        <p:nvSpPr>
          <p:cNvPr id="15" name="TextBox 14">
            <a:extLst>
              <a:ext uri="{FF2B5EF4-FFF2-40B4-BE49-F238E27FC236}">
                <a16:creationId xmlns:a16="http://schemas.microsoft.com/office/drawing/2014/main" id="{E16406FA-C400-9566-97CB-7D62CC1A7FFD}"/>
              </a:ext>
            </a:extLst>
          </p:cNvPr>
          <p:cNvSpPr txBox="1"/>
          <p:nvPr/>
        </p:nvSpPr>
        <p:spPr>
          <a:xfrm>
            <a:off x="441198" y="5610403"/>
            <a:ext cx="3810762" cy="307777"/>
          </a:xfrm>
          <a:prstGeom prst="rect">
            <a:avLst/>
          </a:prstGeom>
          <a:noFill/>
        </p:spPr>
        <p:txBody>
          <a:bodyPr wrap="square">
            <a:spAutoFit/>
          </a:bodyPr>
          <a:lstStyle/>
          <a:p>
            <a:r>
              <a:rPr lang="en-GB" sz="1400">
                <a:hlinkClick r:id="rId5"/>
              </a:rPr>
              <a:t>https://pubmed.ncbi.nlm.nih.gov/35189946/</a:t>
            </a:r>
            <a:r>
              <a:rPr lang="en-GB" sz="1400"/>
              <a:t> </a:t>
            </a:r>
          </a:p>
        </p:txBody>
      </p:sp>
      <p:sp>
        <p:nvSpPr>
          <p:cNvPr id="16" name="TextBox 15">
            <a:extLst>
              <a:ext uri="{FF2B5EF4-FFF2-40B4-BE49-F238E27FC236}">
                <a16:creationId xmlns:a16="http://schemas.microsoft.com/office/drawing/2014/main" id="{2E70642B-094E-48C8-47DD-00CB6BE142F0}"/>
              </a:ext>
            </a:extLst>
          </p:cNvPr>
          <p:cNvSpPr txBox="1"/>
          <p:nvPr/>
        </p:nvSpPr>
        <p:spPr>
          <a:xfrm>
            <a:off x="267462" y="288401"/>
            <a:ext cx="678391" cy="369332"/>
          </a:xfrm>
          <a:prstGeom prst="rect">
            <a:avLst/>
          </a:prstGeom>
          <a:noFill/>
        </p:spPr>
        <p:txBody>
          <a:bodyPr wrap="none" rtlCol="0">
            <a:spAutoFit/>
          </a:bodyPr>
          <a:lstStyle/>
          <a:p>
            <a:r>
              <a:rPr lang="en-GB" b="1"/>
              <a:t>2022</a:t>
            </a:r>
          </a:p>
        </p:txBody>
      </p:sp>
      <p:sp>
        <p:nvSpPr>
          <p:cNvPr id="17" name="TextBox 16">
            <a:extLst>
              <a:ext uri="{FF2B5EF4-FFF2-40B4-BE49-F238E27FC236}">
                <a16:creationId xmlns:a16="http://schemas.microsoft.com/office/drawing/2014/main" id="{4D0F80CB-E8AE-3722-0D61-EA9EF98D8342}"/>
              </a:ext>
            </a:extLst>
          </p:cNvPr>
          <p:cNvSpPr txBox="1"/>
          <p:nvPr/>
        </p:nvSpPr>
        <p:spPr>
          <a:xfrm>
            <a:off x="11076922" y="288401"/>
            <a:ext cx="678391" cy="369332"/>
          </a:xfrm>
          <a:prstGeom prst="rect">
            <a:avLst/>
          </a:prstGeom>
          <a:noFill/>
        </p:spPr>
        <p:txBody>
          <a:bodyPr wrap="none" rtlCol="0">
            <a:spAutoFit/>
          </a:bodyPr>
          <a:lstStyle/>
          <a:p>
            <a:r>
              <a:rPr lang="en-GB" b="1"/>
              <a:t>2025</a:t>
            </a:r>
          </a:p>
        </p:txBody>
      </p:sp>
    </p:spTree>
    <p:extLst>
      <p:ext uri="{BB962C8B-B14F-4D97-AF65-F5344CB8AC3E}">
        <p14:creationId xmlns:p14="http://schemas.microsoft.com/office/powerpoint/2010/main" val="38415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AF85-A690-52F9-03A3-A66543B842E4}"/>
              </a:ext>
            </a:extLst>
          </p:cNvPr>
          <p:cNvSpPr>
            <a:spLocks noGrp="1"/>
          </p:cNvSpPr>
          <p:nvPr>
            <p:ph type="title"/>
          </p:nvPr>
        </p:nvSpPr>
        <p:spPr/>
        <p:txBody>
          <a:bodyPr/>
          <a:lstStyle/>
          <a:p>
            <a:r>
              <a:rPr lang="en-GB" b="1"/>
              <a:t>Take home message - </a:t>
            </a:r>
            <a:r>
              <a:rPr lang="en-GB" b="1" u="sng"/>
              <a:t>Read!</a:t>
            </a:r>
          </a:p>
        </p:txBody>
      </p:sp>
      <p:sp>
        <p:nvSpPr>
          <p:cNvPr id="3" name="Content Placeholder 2">
            <a:extLst>
              <a:ext uri="{FF2B5EF4-FFF2-40B4-BE49-F238E27FC236}">
                <a16:creationId xmlns:a16="http://schemas.microsoft.com/office/drawing/2014/main" id="{F0908165-5E85-8857-E589-D8DBEB13135A}"/>
              </a:ext>
            </a:extLst>
          </p:cNvPr>
          <p:cNvSpPr>
            <a:spLocks noGrp="1"/>
          </p:cNvSpPr>
          <p:nvPr>
            <p:ph idx="1"/>
          </p:nvPr>
        </p:nvSpPr>
        <p:spPr>
          <a:xfrm>
            <a:off x="838200" y="1825625"/>
            <a:ext cx="5518638" cy="3902075"/>
          </a:xfrm>
        </p:spPr>
        <p:txBody>
          <a:bodyPr>
            <a:normAutofit fontScale="70000" lnSpcReduction="20000"/>
          </a:bodyPr>
          <a:lstStyle/>
          <a:p>
            <a:r>
              <a:rPr lang="en-GB" b="1" dirty="0"/>
              <a:t>Methods textbooks</a:t>
            </a:r>
          </a:p>
          <a:p>
            <a:pPr lvl="1"/>
            <a:r>
              <a:rPr lang="en-GB" dirty="0"/>
              <a:t>Including experimental design and</a:t>
            </a:r>
          </a:p>
          <a:p>
            <a:pPr lvl="1"/>
            <a:r>
              <a:rPr lang="en-GB" dirty="0"/>
              <a:t>Statistical analysis</a:t>
            </a:r>
          </a:p>
          <a:p>
            <a:pPr lvl="1"/>
            <a:endParaRPr lang="en-GB" dirty="0"/>
          </a:p>
          <a:p>
            <a:r>
              <a:rPr lang="en-GB" b="1" dirty="0"/>
              <a:t>Zeitgeist</a:t>
            </a:r>
          </a:p>
          <a:p>
            <a:pPr lvl="1"/>
            <a:r>
              <a:rPr lang="en-GB" dirty="0"/>
              <a:t>General journals / Science social media / Blogs / Science news / policy</a:t>
            </a:r>
          </a:p>
          <a:p>
            <a:pPr lvl="1"/>
            <a:r>
              <a:rPr lang="en-GB" dirty="0"/>
              <a:t>Eg replication crisis, meta-science, new computational tools etc</a:t>
            </a:r>
          </a:p>
          <a:p>
            <a:pPr lvl="1"/>
            <a:endParaRPr lang="en-GB" dirty="0"/>
          </a:p>
          <a:p>
            <a:r>
              <a:rPr lang="en-GB" b="1" dirty="0"/>
              <a:t>For your substantive work - conduct systematic literature review if you can</a:t>
            </a:r>
          </a:p>
          <a:p>
            <a:pPr lvl="1"/>
            <a:r>
              <a:rPr lang="en-GB" dirty="0"/>
              <a:t>Reproducible</a:t>
            </a:r>
          </a:p>
          <a:p>
            <a:pPr lvl="1"/>
            <a:r>
              <a:rPr lang="en-GB" dirty="0"/>
              <a:t>Unbiased</a:t>
            </a:r>
          </a:p>
          <a:p>
            <a:pPr lvl="1"/>
            <a:r>
              <a:rPr lang="en-GB" dirty="0"/>
              <a:t>Comprehensive</a:t>
            </a:r>
          </a:p>
          <a:p>
            <a:pPr lvl="1"/>
            <a:endParaRPr lang="en-GB" b="1" dirty="0"/>
          </a:p>
          <a:p>
            <a:pPr lvl="1"/>
            <a:endParaRPr lang="en-GB" dirty="0"/>
          </a:p>
        </p:txBody>
      </p:sp>
      <p:sp>
        <p:nvSpPr>
          <p:cNvPr id="4" name="TextBox 3">
            <a:extLst>
              <a:ext uri="{FF2B5EF4-FFF2-40B4-BE49-F238E27FC236}">
                <a16:creationId xmlns:a16="http://schemas.microsoft.com/office/drawing/2014/main" id="{DA231583-BC6E-834F-A7F3-63A90A5A7D91}"/>
              </a:ext>
            </a:extLst>
          </p:cNvPr>
          <p:cNvSpPr txBox="1"/>
          <p:nvPr/>
        </p:nvSpPr>
        <p:spPr>
          <a:xfrm>
            <a:off x="6629285" y="1701141"/>
            <a:ext cx="4976561" cy="38779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latin typeface="MV Boli" panose="02000500030200090000" pitchFamily="2" charset="0"/>
                <a:cs typeface="MV Boli" panose="02000500030200090000" pitchFamily="2" charset="0"/>
              </a:rPr>
              <a:t>Do bioinformaticians need ‘basic’ statistics??</a:t>
            </a:r>
          </a:p>
          <a:p>
            <a:pPr marL="285750" indent="-285750">
              <a:buFont typeface="Arial" panose="020B0604020202020204" pitchFamily="34" charset="0"/>
              <a:buChar char="•"/>
            </a:pPr>
            <a:endParaRPr lang="en-GB" dirty="0">
              <a:latin typeface="MV Boli" panose="02000500030200090000" pitchFamily="2" charset="0"/>
              <a:cs typeface="MV Boli" panose="02000500030200090000" pitchFamily="2" charset="0"/>
            </a:endParaRP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Bioinformatics / data science is a different skill set to statistics</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Methods are highly computational, can deal with complex models of data from different sources</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Much of bioinformatics is repeated application of basic statistics </a:t>
            </a:r>
            <a:r>
              <a:rPr lang="en-GB" b="1" dirty="0">
                <a:latin typeface="MV Boli" panose="02000500030200090000" pitchFamily="2" charset="0"/>
                <a:cs typeface="MV Boli" panose="02000500030200090000" pitchFamily="2" charset="0"/>
              </a:rPr>
              <a:t>(often forgotten in the complexity)</a:t>
            </a:r>
          </a:p>
          <a:p>
            <a:pPr marL="285750" indent="-285750">
              <a:spcAft>
                <a:spcPts val="1200"/>
              </a:spcAft>
              <a:buFont typeface="Arial" panose="020B0604020202020204" pitchFamily="34" charset="0"/>
              <a:buChar char="•"/>
            </a:pPr>
            <a:r>
              <a:rPr lang="en-GB" dirty="0">
                <a:latin typeface="MV Boli" panose="02000500030200090000" pitchFamily="2" charset="0"/>
                <a:cs typeface="MV Boli" panose="02000500030200090000" pitchFamily="2" charset="0"/>
              </a:rPr>
              <a:t>The basic experimental design principles are exactly the same!</a:t>
            </a:r>
          </a:p>
        </p:txBody>
      </p:sp>
    </p:spTree>
    <p:extLst>
      <p:ext uri="{BB962C8B-B14F-4D97-AF65-F5344CB8AC3E}">
        <p14:creationId xmlns:p14="http://schemas.microsoft.com/office/powerpoint/2010/main" val="3871190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695A-CA8A-24DF-1309-13B9E7338C26}"/>
              </a:ext>
            </a:extLst>
          </p:cNvPr>
          <p:cNvSpPr>
            <a:spLocks noGrp="1"/>
          </p:cNvSpPr>
          <p:nvPr>
            <p:ph type="title"/>
          </p:nvPr>
        </p:nvSpPr>
        <p:spPr/>
        <p:txBody>
          <a:bodyPr>
            <a:normAutofit/>
          </a:bodyPr>
          <a:lstStyle/>
          <a:p>
            <a:r>
              <a:rPr lang="en-GB" sz="4000"/>
              <a:t>Design and reporting checklists</a:t>
            </a:r>
          </a:p>
        </p:txBody>
      </p:sp>
      <p:sp>
        <p:nvSpPr>
          <p:cNvPr id="3" name="Content Placeholder 2">
            <a:extLst>
              <a:ext uri="{FF2B5EF4-FFF2-40B4-BE49-F238E27FC236}">
                <a16:creationId xmlns:a16="http://schemas.microsoft.com/office/drawing/2014/main" id="{22F32F7B-7994-58EF-112D-EB30D3F11E48}"/>
              </a:ext>
            </a:extLst>
          </p:cNvPr>
          <p:cNvSpPr>
            <a:spLocks noGrp="1"/>
          </p:cNvSpPr>
          <p:nvPr>
            <p:ph idx="1"/>
          </p:nvPr>
        </p:nvSpPr>
        <p:spPr>
          <a:xfrm>
            <a:off x="420233" y="1333256"/>
            <a:ext cx="6380285" cy="4399329"/>
          </a:xfrm>
        </p:spPr>
        <p:txBody>
          <a:bodyPr>
            <a:normAutofit fontScale="77500" lnSpcReduction="20000"/>
          </a:bodyPr>
          <a:lstStyle/>
          <a:p>
            <a:pPr>
              <a:spcBef>
                <a:spcPts val="3000"/>
              </a:spcBef>
            </a:pPr>
            <a:r>
              <a:rPr lang="en-GB" b="1" dirty="0"/>
              <a:t>CONSORT statement and checklist </a:t>
            </a:r>
            <a:r>
              <a:rPr lang="en-GB" dirty="0"/>
              <a:t>for clinical trials ensures that the key elements of design are reported.</a:t>
            </a:r>
          </a:p>
          <a:p>
            <a:pPr>
              <a:spcBef>
                <a:spcPts val="3000"/>
              </a:spcBef>
            </a:pPr>
            <a:r>
              <a:rPr lang="en-GB" dirty="0"/>
              <a:t>ARRIVE guidance now exists for animal work..</a:t>
            </a:r>
          </a:p>
          <a:p>
            <a:pPr>
              <a:spcBef>
                <a:spcPts val="3000"/>
              </a:spcBef>
            </a:pPr>
            <a:r>
              <a:rPr lang="en-GB" b="1" dirty="0"/>
              <a:t>Reporting guides for many different types of studies exist</a:t>
            </a:r>
          </a:p>
          <a:p>
            <a:pPr>
              <a:spcBef>
                <a:spcPts val="3000"/>
              </a:spcBef>
            </a:pPr>
            <a:r>
              <a:rPr lang="en-GB" dirty="0"/>
              <a:t>Review these in your design phase, make sure you have every element covered.</a:t>
            </a:r>
          </a:p>
          <a:p>
            <a:pPr>
              <a:spcBef>
                <a:spcPts val="3000"/>
              </a:spcBef>
            </a:pPr>
            <a:r>
              <a:rPr lang="en-GB" dirty="0"/>
              <a:t>Often when reading biology papers it is very hard to work out what the experimental design was!</a:t>
            </a:r>
          </a:p>
        </p:txBody>
      </p:sp>
      <p:pic>
        <p:nvPicPr>
          <p:cNvPr id="4" name="Picture 3">
            <a:extLst>
              <a:ext uri="{FF2B5EF4-FFF2-40B4-BE49-F238E27FC236}">
                <a16:creationId xmlns:a16="http://schemas.microsoft.com/office/drawing/2014/main" id="{4C2FF3E9-CD49-1D63-CA0E-197C23E97321}"/>
              </a:ext>
            </a:extLst>
          </p:cNvPr>
          <p:cNvPicPr>
            <a:picLocks noChangeAspect="1"/>
          </p:cNvPicPr>
          <p:nvPr/>
        </p:nvPicPr>
        <p:blipFill>
          <a:blip r:embed="rId2"/>
          <a:stretch>
            <a:fillRect/>
          </a:stretch>
        </p:blipFill>
        <p:spPr>
          <a:xfrm>
            <a:off x="7385221" y="367458"/>
            <a:ext cx="4222076" cy="6249831"/>
          </a:xfrm>
          <a:prstGeom prst="rect">
            <a:avLst/>
          </a:prstGeom>
        </p:spPr>
      </p:pic>
      <p:sp>
        <p:nvSpPr>
          <p:cNvPr id="5" name="TextBox 4">
            <a:extLst>
              <a:ext uri="{FF2B5EF4-FFF2-40B4-BE49-F238E27FC236}">
                <a16:creationId xmlns:a16="http://schemas.microsoft.com/office/drawing/2014/main" id="{FCD7BF8A-C555-A6DC-0CED-A2DE88399CCB}"/>
              </a:ext>
            </a:extLst>
          </p:cNvPr>
          <p:cNvSpPr txBox="1"/>
          <p:nvPr/>
        </p:nvSpPr>
        <p:spPr>
          <a:xfrm flipH="1">
            <a:off x="4806780" y="6138880"/>
            <a:ext cx="5332397" cy="584775"/>
          </a:xfrm>
          <a:prstGeom prst="rect">
            <a:avLst/>
          </a:prstGeom>
          <a:noFill/>
        </p:spPr>
        <p:txBody>
          <a:bodyPr wrap="square" rtlCol="0">
            <a:spAutoFit/>
          </a:bodyPr>
          <a:lstStyle/>
          <a:p>
            <a:r>
              <a:rPr lang="en-GB" sz="1600" i="1"/>
              <a:t>ARRIVE essential ten</a:t>
            </a:r>
          </a:p>
          <a:p>
            <a:r>
              <a:rPr lang="en-GB" sz="1600" i="1">
                <a:solidFill>
                  <a:schemeClr val="bg1"/>
                </a:solidFill>
                <a:hlinkClick r:id="rId3"/>
              </a:rPr>
              <a:t>https://arriveguidelines.org/</a:t>
            </a:r>
            <a:r>
              <a:rPr lang="en-GB" sz="1600" i="1">
                <a:solidFill>
                  <a:schemeClr val="bg1"/>
                </a:solidFill>
              </a:rPr>
              <a:t> </a:t>
            </a:r>
          </a:p>
        </p:txBody>
      </p:sp>
    </p:spTree>
    <p:extLst>
      <p:ext uri="{BB962C8B-B14F-4D97-AF65-F5344CB8AC3E}">
        <p14:creationId xmlns:p14="http://schemas.microsoft.com/office/powerpoint/2010/main" val="401857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C21E-F2DD-7C72-A24C-D7EECF4F478F}"/>
              </a:ext>
            </a:extLst>
          </p:cNvPr>
          <p:cNvSpPr>
            <a:spLocks noGrp="1"/>
          </p:cNvSpPr>
          <p:nvPr>
            <p:ph type="ctrTitle"/>
          </p:nvPr>
        </p:nvSpPr>
        <p:spPr/>
        <p:txBody>
          <a:bodyPr>
            <a:normAutofit/>
          </a:bodyPr>
          <a:lstStyle/>
          <a:p>
            <a:r>
              <a:rPr lang="en-GB" sz="5400" dirty="0"/>
              <a:t>Nuisance factors</a:t>
            </a:r>
          </a:p>
        </p:txBody>
      </p:sp>
      <p:sp>
        <p:nvSpPr>
          <p:cNvPr id="4" name="Subtitle 3">
            <a:extLst>
              <a:ext uri="{FF2B5EF4-FFF2-40B4-BE49-F238E27FC236}">
                <a16:creationId xmlns:a16="http://schemas.microsoft.com/office/drawing/2014/main" id="{BD33230D-7A24-3045-3631-367802883AA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22230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6D5BE-71B5-77F0-9139-EA1D3428139C}"/>
              </a:ext>
            </a:extLst>
          </p:cNvPr>
          <p:cNvSpPr>
            <a:spLocks noGrp="1"/>
          </p:cNvSpPr>
          <p:nvPr>
            <p:ph type="title"/>
          </p:nvPr>
        </p:nvSpPr>
        <p:spPr/>
        <p:txBody>
          <a:bodyPr/>
          <a:lstStyle/>
          <a:p>
            <a:r>
              <a:rPr lang="en-GB" dirty="0"/>
              <a:t>“Nuisance factors”</a:t>
            </a:r>
          </a:p>
        </p:txBody>
      </p:sp>
      <p:sp>
        <p:nvSpPr>
          <p:cNvPr id="3" name="Content Placeholder 2">
            <a:extLst>
              <a:ext uri="{FF2B5EF4-FFF2-40B4-BE49-F238E27FC236}">
                <a16:creationId xmlns:a16="http://schemas.microsoft.com/office/drawing/2014/main" id="{DDF60222-6D42-E961-7F79-C3EAC419A28D}"/>
              </a:ext>
            </a:extLst>
          </p:cNvPr>
          <p:cNvSpPr>
            <a:spLocks noGrp="1"/>
          </p:cNvSpPr>
          <p:nvPr>
            <p:ph idx="1"/>
          </p:nvPr>
        </p:nvSpPr>
        <p:spPr>
          <a:xfrm>
            <a:off x="801688" y="1614609"/>
            <a:ext cx="10515600" cy="3902075"/>
          </a:xfrm>
        </p:spPr>
        <p:txBody>
          <a:bodyPr>
            <a:normAutofit/>
          </a:bodyPr>
          <a:lstStyle/>
          <a:p>
            <a:pPr marL="0" indent="0" algn="ctr">
              <a:buNone/>
            </a:pPr>
            <a:r>
              <a:rPr lang="en-GB" b="1" dirty="0"/>
              <a:t>Outcome = </a:t>
            </a:r>
            <a:r>
              <a:rPr lang="en-GB" b="1" dirty="0">
                <a:solidFill>
                  <a:srgbClr val="00B050"/>
                </a:solidFill>
              </a:rPr>
              <a:t>Effect</a:t>
            </a:r>
            <a:r>
              <a:rPr lang="en-GB" b="1" dirty="0"/>
              <a:t> + </a:t>
            </a:r>
            <a:r>
              <a:rPr lang="en-GB" b="1" dirty="0">
                <a:solidFill>
                  <a:srgbClr val="C00000"/>
                </a:solidFill>
              </a:rPr>
              <a:t>Biological factors + Technical factors </a:t>
            </a:r>
            <a:r>
              <a:rPr lang="en-GB" b="1" dirty="0"/>
              <a:t>+ </a:t>
            </a:r>
            <a:r>
              <a:rPr lang="en-GB" b="1" dirty="0">
                <a:solidFill>
                  <a:schemeClr val="accent2"/>
                </a:solidFill>
              </a:rPr>
              <a:t>Random Error</a:t>
            </a:r>
          </a:p>
        </p:txBody>
      </p:sp>
      <p:sp>
        <p:nvSpPr>
          <p:cNvPr id="11" name="TextBox 10">
            <a:extLst>
              <a:ext uri="{FF2B5EF4-FFF2-40B4-BE49-F238E27FC236}">
                <a16:creationId xmlns:a16="http://schemas.microsoft.com/office/drawing/2014/main" id="{3233D08C-7F0B-EC91-033B-91B8B7749A10}"/>
              </a:ext>
            </a:extLst>
          </p:cNvPr>
          <p:cNvSpPr txBox="1"/>
          <p:nvPr/>
        </p:nvSpPr>
        <p:spPr>
          <a:xfrm>
            <a:off x="450668" y="3905280"/>
            <a:ext cx="7493205" cy="923330"/>
          </a:xfrm>
          <a:prstGeom prst="rect">
            <a:avLst/>
          </a:prstGeom>
          <a:noFill/>
        </p:spPr>
        <p:txBody>
          <a:bodyPr wrap="none" rtlCol="0">
            <a:spAutoFit/>
          </a:bodyPr>
          <a:lstStyle/>
          <a:p>
            <a:r>
              <a:rPr lang="en-GB" b="1"/>
              <a:t>Nuisance factors </a:t>
            </a:r>
            <a:r>
              <a:rPr lang="en-GB"/>
              <a:t>include </a:t>
            </a:r>
            <a:r>
              <a:rPr lang="en-GB" i="1"/>
              <a:t>anything </a:t>
            </a:r>
            <a:r>
              <a:rPr lang="en-GB"/>
              <a:t>that might affect an outcome measure</a:t>
            </a:r>
          </a:p>
          <a:p>
            <a:endParaRPr lang="en-GB"/>
          </a:p>
          <a:p>
            <a:endParaRPr lang="en-GB"/>
          </a:p>
        </p:txBody>
      </p:sp>
      <p:sp>
        <p:nvSpPr>
          <p:cNvPr id="12" name="Content Placeholder 2">
            <a:extLst>
              <a:ext uri="{FF2B5EF4-FFF2-40B4-BE49-F238E27FC236}">
                <a16:creationId xmlns:a16="http://schemas.microsoft.com/office/drawing/2014/main" id="{1630007F-23FB-6593-C7C3-9A8EC3603E1A}"/>
              </a:ext>
            </a:extLst>
          </p:cNvPr>
          <p:cNvSpPr txBox="1">
            <a:spLocks/>
          </p:cNvSpPr>
          <p:nvPr/>
        </p:nvSpPr>
        <p:spPr>
          <a:xfrm>
            <a:off x="246063" y="2919315"/>
            <a:ext cx="11772900" cy="6463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Cell growth = </a:t>
            </a:r>
            <a:r>
              <a:rPr lang="en-GB" b="1" dirty="0">
                <a:solidFill>
                  <a:srgbClr val="00B050"/>
                </a:solidFill>
              </a:rPr>
              <a:t>Treatment</a:t>
            </a:r>
            <a:r>
              <a:rPr lang="en-GB" b="1" dirty="0"/>
              <a:t> + </a:t>
            </a:r>
            <a:r>
              <a:rPr lang="en-GB" b="1" dirty="0">
                <a:solidFill>
                  <a:srgbClr val="C00000"/>
                </a:solidFill>
              </a:rPr>
              <a:t>Plate + Plate position </a:t>
            </a:r>
            <a:r>
              <a:rPr lang="en-GB" b="1" dirty="0"/>
              <a:t>+</a:t>
            </a:r>
            <a:r>
              <a:rPr lang="en-GB" b="1" dirty="0">
                <a:solidFill>
                  <a:srgbClr val="C00000"/>
                </a:solidFill>
              </a:rPr>
              <a:t> ? </a:t>
            </a:r>
            <a:r>
              <a:rPr lang="en-GB" b="1" dirty="0"/>
              <a:t>+  </a:t>
            </a:r>
            <a:r>
              <a:rPr lang="en-GB" b="1" dirty="0">
                <a:solidFill>
                  <a:schemeClr val="accent2"/>
                </a:solidFill>
              </a:rPr>
              <a:t>Clustered random error</a:t>
            </a:r>
          </a:p>
        </p:txBody>
      </p:sp>
      <p:sp>
        <p:nvSpPr>
          <p:cNvPr id="14" name="TextBox 13">
            <a:extLst>
              <a:ext uri="{FF2B5EF4-FFF2-40B4-BE49-F238E27FC236}">
                <a16:creationId xmlns:a16="http://schemas.microsoft.com/office/drawing/2014/main" id="{65488876-13F6-C5D4-0A91-4239D034E4CA}"/>
              </a:ext>
            </a:extLst>
          </p:cNvPr>
          <p:cNvSpPr txBox="1"/>
          <p:nvPr/>
        </p:nvSpPr>
        <p:spPr>
          <a:xfrm>
            <a:off x="1977945" y="4184551"/>
            <a:ext cx="4438650" cy="1754326"/>
          </a:xfrm>
          <a:prstGeom prst="rect">
            <a:avLst/>
          </a:prstGeom>
          <a:noFill/>
        </p:spPr>
        <p:txBody>
          <a:bodyPr wrap="square">
            <a:spAutoFit/>
          </a:bodyPr>
          <a:lstStyle/>
          <a:p>
            <a:r>
              <a:rPr lang="en-GB"/>
              <a:t>Known or unknown</a:t>
            </a:r>
          </a:p>
          <a:p>
            <a:r>
              <a:rPr lang="en-GB"/>
              <a:t>Controllable or uncontrollable</a:t>
            </a:r>
          </a:p>
          <a:p>
            <a:r>
              <a:rPr lang="en-GB"/>
              <a:t>Measurable / observable or not</a:t>
            </a:r>
          </a:p>
          <a:p>
            <a:r>
              <a:rPr lang="en-GB"/>
              <a:t>Scientifically of interest or not</a:t>
            </a:r>
          </a:p>
          <a:p>
            <a:r>
              <a:rPr lang="en-GB"/>
              <a:t>Related to the exposure or not</a:t>
            </a:r>
          </a:p>
          <a:p>
            <a:r>
              <a:rPr lang="en-GB"/>
              <a:t>Random or fixed</a:t>
            </a:r>
          </a:p>
        </p:txBody>
      </p:sp>
      <p:sp>
        <p:nvSpPr>
          <p:cNvPr id="15" name="TextBox 14">
            <a:extLst>
              <a:ext uri="{FF2B5EF4-FFF2-40B4-BE49-F238E27FC236}">
                <a16:creationId xmlns:a16="http://schemas.microsoft.com/office/drawing/2014/main" id="{369EF77B-3A3C-44B1-4E4E-EC88CCD3C15C}"/>
              </a:ext>
            </a:extLst>
          </p:cNvPr>
          <p:cNvSpPr txBox="1"/>
          <p:nvPr/>
        </p:nvSpPr>
        <p:spPr>
          <a:xfrm>
            <a:off x="6132513" y="4426580"/>
            <a:ext cx="5524500" cy="1200329"/>
          </a:xfrm>
          <a:prstGeom prst="rect">
            <a:avLst/>
          </a:prstGeom>
          <a:noFill/>
        </p:spPr>
        <p:txBody>
          <a:bodyPr wrap="square">
            <a:spAutoFit/>
          </a:bodyPr>
          <a:lstStyle/>
          <a:p>
            <a:r>
              <a:rPr lang="en-GB"/>
              <a:t>Nuisance factors:</a:t>
            </a:r>
          </a:p>
          <a:p>
            <a:r>
              <a:rPr lang="en-GB"/>
              <a:t>	</a:t>
            </a:r>
          </a:p>
          <a:p>
            <a:r>
              <a:rPr lang="en-GB"/>
              <a:t>	Add bias (high risk of false positives)</a:t>
            </a:r>
          </a:p>
          <a:p>
            <a:r>
              <a:rPr lang="en-GB"/>
              <a:t>	Add noise  (loss of power and precision)</a:t>
            </a:r>
          </a:p>
        </p:txBody>
      </p:sp>
    </p:spTree>
    <p:extLst>
      <p:ext uri="{BB962C8B-B14F-4D97-AF65-F5344CB8AC3E}">
        <p14:creationId xmlns:p14="http://schemas.microsoft.com/office/powerpoint/2010/main" val="20858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21B2E-5555-725E-87EF-20AC549FE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AB666-960F-E93C-91E5-0EB133E593B9}"/>
              </a:ext>
            </a:extLst>
          </p:cNvPr>
          <p:cNvSpPr>
            <a:spLocks noGrp="1"/>
          </p:cNvSpPr>
          <p:nvPr>
            <p:ph type="title"/>
          </p:nvPr>
        </p:nvSpPr>
        <p:spPr/>
        <p:txBody>
          <a:bodyPr/>
          <a:lstStyle/>
          <a:p>
            <a:r>
              <a:rPr lang="en-GB"/>
              <a:t>Directed acyclic graphs can help</a:t>
            </a:r>
          </a:p>
        </p:txBody>
      </p:sp>
      <p:sp>
        <p:nvSpPr>
          <p:cNvPr id="3" name="Content Placeholder 2">
            <a:extLst>
              <a:ext uri="{FF2B5EF4-FFF2-40B4-BE49-F238E27FC236}">
                <a16:creationId xmlns:a16="http://schemas.microsoft.com/office/drawing/2014/main" id="{1D14E45B-4E3B-A436-05A9-79350160F71F}"/>
              </a:ext>
            </a:extLst>
          </p:cNvPr>
          <p:cNvSpPr>
            <a:spLocks noGrp="1"/>
          </p:cNvSpPr>
          <p:nvPr>
            <p:ph idx="1"/>
          </p:nvPr>
        </p:nvSpPr>
        <p:spPr>
          <a:xfrm>
            <a:off x="169610" y="1269668"/>
            <a:ext cx="11541744" cy="1002449"/>
          </a:xfrm>
        </p:spPr>
        <p:txBody>
          <a:bodyPr>
            <a:normAutofit/>
          </a:bodyPr>
          <a:lstStyle/>
          <a:p>
            <a:pPr marL="0" indent="0" algn="ctr">
              <a:buNone/>
            </a:pPr>
            <a:r>
              <a:rPr lang="en-GB" sz="2400" b="1" dirty="0"/>
              <a:t>Outcome = </a:t>
            </a:r>
            <a:r>
              <a:rPr lang="en-GB" sz="2400" b="1" dirty="0">
                <a:solidFill>
                  <a:srgbClr val="00B050"/>
                </a:solidFill>
              </a:rPr>
              <a:t>Treatment</a:t>
            </a:r>
            <a:r>
              <a:rPr lang="en-GB" sz="2400" b="1" dirty="0"/>
              <a:t> + </a:t>
            </a:r>
            <a:r>
              <a:rPr lang="en-GB" sz="2400" b="1" dirty="0">
                <a:solidFill>
                  <a:srgbClr val="C00000"/>
                </a:solidFill>
              </a:rPr>
              <a:t>Biological factors + Technical factors </a:t>
            </a:r>
            <a:r>
              <a:rPr lang="en-GB" sz="2400" b="1" dirty="0"/>
              <a:t>+ </a:t>
            </a:r>
            <a:r>
              <a:rPr lang="en-GB" sz="2400" b="1" dirty="0">
                <a:solidFill>
                  <a:schemeClr val="accent2"/>
                </a:solidFill>
              </a:rPr>
              <a:t>Random Error</a:t>
            </a:r>
          </a:p>
        </p:txBody>
      </p:sp>
      <p:sp>
        <p:nvSpPr>
          <p:cNvPr id="4" name="Rectangle 3">
            <a:extLst>
              <a:ext uri="{FF2B5EF4-FFF2-40B4-BE49-F238E27FC236}">
                <a16:creationId xmlns:a16="http://schemas.microsoft.com/office/drawing/2014/main" id="{01B9CE64-15BD-653B-C17E-FE4CC58F2C2B}"/>
              </a:ext>
            </a:extLst>
          </p:cNvPr>
          <p:cNvSpPr/>
          <p:nvPr/>
        </p:nvSpPr>
        <p:spPr>
          <a:xfrm>
            <a:off x="8934450" y="4832503"/>
            <a:ext cx="1304924" cy="7810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t>Outcome</a:t>
            </a:r>
          </a:p>
        </p:txBody>
      </p:sp>
      <p:sp>
        <p:nvSpPr>
          <p:cNvPr id="5" name="Rectangle 4">
            <a:extLst>
              <a:ext uri="{FF2B5EF4-FFF2-40B4-BE49-F238E27FC236}">
                <a16:creationId xmlns:a16="http://schemas.microsoft.com/office/drawing/2014/main" id="{716A352E-B47A-3EFE-35EE-D440024DA172}"/>
              </a:ext>
            </a:extLst>
          </p:cNvPr>
          <p:cNvSpPr/>
          <p:nvPr/>
        </p:nvSpPr>
        <p:spPr>
          <a:xfrm>
            <a:off x="5748338" y="4798514"/>
            <a:ext cx="1304925" cy="83099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a:t>Treatment</a:t>
            </a:r>
          </a:p>
        </p:txBody>
      </p:sp>
      <p:sp>
        <p:nvSpPr>
          <p:cNvPr id="6" name="Rectangle 5">
            <a:extLst>
              <a:ext uri="{FF2B5EF4-FFF2-40B4-BE49-F238E27FC236}">
                <a16:creationId xmlns:a16="http://schemas.microsoft.com/office/drawing/2014/main" id="{3CFFF74D-5D95-B842-CF7D-6974217521A9}"/>
              </a:ext>
            </a:extLst>
          </p:cNvPr>
          <p:cNvSpPr/>
          <p:nvPr/>
        </p:nvSpPr>
        <p:spPr>
          <a:xfrm>
            <a:off x="5974557" y="3429000"/>
            <a:ext cx="838200" cy="7810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Z</a:t>
            </a:r>
          </a:p>
        </p:txBody>
      </p:sp>
      <p:sp>
        <p:nvSpPr>
          <p:cNvPr id="8" name="TextBox 7">
            <a:extLst>
              <a:ext uri="{FF2B5EF4-FFF2-40B4-BE49-F238E27FC236}">
                <a16:creationId xmlns:a16="http://schemas.microsoft.com/office/drawing/2014/main" id="{2AB3BF2E-2C72-3290-B5F8-8C30D706EAD7}"/>
              </a:ext>
            </a:extLst>
          </p:cNvPr>
          <p:cNvSpPr txBox="1"/>
          <p:nvPr/>
        </p:nvSpPr>
        <p:spPr>
          <a:xfrm flipH="1">
            <a:off x="797706" y="4167687"/>
            <a:ext cx="3425192" cy="923330"/>
          </a:xfrm>
          <a:prstGeom prst="rect">
            <a:avLst/>
          </a:prstGeom>
          <a:noFill/>
        </p:spPr>
        <p:txBody>
          <a:bodyPr wrap="square" rtlCol="0">
            <a:spAutoFit/>
          </a:bodyPr>
          <a:lstStyle/>
          <a:p>
            <a:r>
              <a:rPr lang="en-GB"/>
              <a:t>How do they affect the relationship between group differences and true effects?</a:t>
            </a:r>
          </a:p>
        </p:txBody>
      </p:sp>
      <p:sp>
        <p:nvSpPr>
          <p:cNvPr id="9" name="TextBox 8">
            <a:extLst>
              <a:ext uri="{FF2B5EF4-FFF2-40B4-BE49-F238E27FC236}">
                <a16:creationId xmlns:a16="http://schemas.microsoft.com/office/drawing/2014/main" id="{A84098DB-4235-2720-09A8-35B33C6DAD7B}"/>
              </a:ext>
            </a:extLst>
          </p:cNvPr>
          <p:cNvSpPr txBox="1"/>
          <p:nvPr/>
        </p:nvSpPr>
        <p:spPr>
          <a:xfrm flipH="1">
            <a:off x="785257" y="3306366"/>
            <a:ext cx="3425192" cy="646331"/>
          </a:xfrm>
          <a:prstGeom prst="rect">
            <a:avLst/>
          </a:prstGeom>
          <a:noFill/>
        </p:spPr>
        <p:txBody>
          <a:bodyPr wrap="square" rtlCol="0">
            <a:spAutoFit/>
          </a:bodyPr>
          <a:lstStyle/>
          <a:p>
            <a:r>
              <a:rPr lang="en-GB"/>
              <a:t>When do the nuisance factors matter?</a:t>
            </a:r>
          </a:p>
        </p:txBody>
      </p:sp>
      <p:sp>
        <p:nvSpPr>
          <p:cNvPr id="12" name="TextBox 11">
            <a:extLst>
              <a:ext uri="{FF2B5EF4-FFF2-40B4-BE49-F238E27FC236}">
                <a16:creationId xmlns:a16="http://schemas.microsoft.com/office/drawing/2014/main" id="{0B8533B3-552A-A2AF-9DE9-7B8C46020E35}"/>
              </a:ext>
            </a:extLst>
          </p:cNvPr>
          <p:cNvSpPr txBox="1"/>
          <p:nvPr/>
        </p:nvSpPr>
        <p:spPr>
          <a:xfrm flipH="1">
            <a:off x="9858374" y="3086528"/>
            <a:ext cx="2124076" cy="646331"/>
          </a:xfrm>
          <a:prstGeom prst="rect">
            <a:avLst/>
          </a:prstGeom>
          <a:noFill/>
        </p:spPr>
        <p:txBody>
          <a:bodyPr wrap="square" rtlCol="0">
            <a:spAutoFit/>
          </a:bodyPr>
          <a:lstStyle/>
          <a:p>
            <a:r>
              <a:rPr lang="en-GB"/>
              <a:t>Adds noise / </a:t>
            </a:r>
            <a:br>
              <a:rPr lang="en-GB"/>
            </a:br>
            <a:r>
              <a:rPr lang="en-GB"/>
              <a:t>lose precision</a:t>
            </a:r>
          </a:p>
        </p:txBody>
      </p:sp>
      <p:sp>
        <p:nvSpPr>
          <p:cNvPr id="13" name="TextBox 12">
            <a:extLst>
              <a:ext uri="{FF2B5EF4-FFF2-40B4-BE49-F238E27FC236}">
                <a16:creationId xmlns:a16="http://schemas.microsoft.com/office/drawing/2014/main" id="{206A4789-133D-4097-F1E7-F833595C185D}"/>
              </a:ext>
            </a:extLst>
          </p:cNvPr>
          <p:cNvSpPr txBox="1"/>
          <p:nvPr/>
        </p:nvSpPr>
        <p:spPr>
          <a:xfrm flipH="1">
            <a:off x="4583908" y="2942058"/>
            <a:ext cx="1881187" cy="646331"/>
          </a:xfrm>
          <a:prstGeom prst="rect">
            <a:avLst/>
          </a:prstGeom>
          <a:noFill/>
        </p:spPr>
        <p:txBody>
          <a:bodyPr wrap="square" rtlCol="0">
            <a:spAutoFit/>
          </a:bodyPr>
          <a:lstStyle/>
          <a:p>
            <a:r>
              <a:rPr lang="en-GB"/>
              <a:t>Adds systematic error / bias</a:t>
            </a:r>
          </a:p>
        </p:txBody>
      </p:sp>
      <p:cxnSp>
        <p:nvCxnSpPr>
          <p:cNvPr id="18" name="Straight Arrow Connector 17">
            <a:extLst>
              <a:ext uri="{FF2B5EF4-FFF2-40B4-BE49-F238E27FC236}">
                <a16:creationId xmlns:a16="http://schemas.microsoft.com/office/drawing/2014/main" id="{27066DF1-0953-CF01-5F1F-18AB33C60515}"/>
              </a:ext>
            </a:extLst>
          </p:cNvPr>
          <p:cNvCxnSpPr>
            <a:cxnSpLocks/>
            <a:stCxn id="5" idx="3"/>
            <a:endCxn id="4" idx="1"/>
          </p:cNvCxnSpPr>
          <p:nvPr/>
        </p:nvCxnSpPr>
        <p:spPr>
          <a:xfrm>
            <a:off x="7053263" y="5214012"/>
            <a:ext cx="1881187" cy="90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EEBAAB4-B612-CC4B-E39A-1A8A1BE55FFF}"/>
              </a:ext>
            </a:extLst>
          </p:cNvPr>
          <p:cNvCxnSpPr>
            <a:cxnSpLocks/>
            <a:stCxn id="7" idx="2"/>
            <a:endCxn id="4" idx="0"/>
          </p:cNvCxnSpPr>
          <p:nvPr/>
        </p:nvCxnSpPr>
        <p:spPr>
          <a:xfrm>
            <a:off x="9586912" y="4037255"/>
            <a:ext cx="0" cy="795248"/>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4052E48-742D-A24D-6803-3BDF115044F1}"/>
              </a:ext>
            </a:extLst>
          </p:cNvPr>
          <p:cNvCxnSpPr>
            <a:cxnSpLocks/>
            <a:stCxn id="6" idx="3"/>
          </p:cNvCxnSpPr>
          <p:nvPr/>
        </p:nvCxnSpPr>
        <p:spPr>
          <a:xfrm>
            <a:off x="6812757" y="3819525"/>
            <a:ext cx="2151220" cy="99557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814126A-3108-F4BA-EF51-382972C04833}"/>
              </a:ext>
            </a:extLst>
          </p:cNvPr>
          <p:cNvCxnSpPr>
            <a:cxnSpLocks/>
          </p:cNvCxnSpPr>
          <p:nvPr/>
        </p:nvCxnSpPr>
        <p:spPr>
          <a:xfrm>
            <a:off x="6326981" y="4216989"/>
            <a:ext cx="7144" cy="58846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8A0E911-676E-667E-BD36-0C73C29F9D32}"/>
              </a:ext>
            </a:extLst>
          </p:cNvPr>
          <p:cNvSpPr txBox="1"/>
          <p:nvPr/>
        </p:nvSpPr>
        <p:spPr>
          <a:xfrm flipH="1">
            <a:off x="4512219" y="4167687"/>
            <a:ext cx="1830383" cy="584775"/>
          </a:xfrm>
          <a:prstGeom prst="rect">
            <a:avLst/>
          </a:prstGeom>
          <a:noFill/>
        </p:spPr>
        <p:txBody>
          <a:bodyPr wrap="square" rtlCol="0">
            <a:spAutoFit/>
          </a:bodyPr>
          <a:lstStyle/>
          <a:p>
            <a:r>
              <a:rPr lang="en-GB" sz="1600" i="1"/>
              <a:t>Treatment associated with Z</a:t>
            </a:r>
          </a:p>
        </p:txBody>
      </p:sp>
      <p:sp>
        <p:nvSpPr>
          <p:cNvPr id="33" name="TextBox 32">
            <a:extLst>
              <a:ext uri="{FF2B5EF4-FFF2-40B4-BE49-F238E27FC236}">
                <a16:creationId xmlns:a16="http://schemas.microsoft.com/office/drawing/2014/main" id="{AA3A70BF-CBCC-98B1-D579-CC906B2B932B}"/>
              </a:ext>
            </a:extLst>
          </p:cNvPr>
          <p:cNvSpPr txBox="1"/>
          <p:nvPr/>
        </p:nvSpPr>
        <p:spPr>
          <a:xfrm flipH="1">
            <a:off x="7053263" y="5239997"/>
            <a:ext cx="1881187" cy="584775"/>
          </a:xfrm>
          <a:prstGeom prst="rect">
            <a:avLst/>
          </a:prstGeom>
          <a:noFill/>
        </p:spPr>
        <p:txBody>
          <a:bodyPr wrap="square" rtlCol="0">
            <a:spAutoFit/>
          </a:bodyPr>
          <a:lstStyle/>
          <a:p>
            <a:r>
              <a:rPr lang="en-GB" sz="1600" i="1"/>
              <a:t>Effect of treatment on outcome</a:t>
            </a:r>
          </a:p>
        </p:txBody>
      </p:sp>
      <p:sp>
        <p:nvSpPr>
          <p:cNvPr id="34" name="TextBox 33">
            <a:extLst>
              <a:ext uri="{FF2B5EF4-FFF2-40B4-BE49-F238E27FC236}">
                <a16:creationId xmlns:a16="http://schemas.microsoft.com/office/drawing/2014/main" id="{44F251DA-551D-B2A2-6665-E85C83CE4AA2}"/>
              </a:ext>
            </a:extLst>
          </p:cNvPr>
          <p:cNvSpPr txBox="1"/>
          <p:nvPr/>
        </p:nvSpPr>
        <p:spPr>
          <a:xfrm flipH="1">
            <a:off x="9729151" y="4265602"/>
            <a:ext cx="1881187" cy="338554"/>
          </a:xfrm>
          <a:prstGeom prst="rect">
            <a:avLst/>
          </a:prstGeom>
          <a:noFill/>
        </p:spPr>
        <p:txBody>
          <a:bodyPr wrap="square" rtlCol="0">
            <a:spAutoFit/>
          </a:bodyPr>
          <a:lstStyle/>
          <a:p>
            <a:r>
              <a:rPr lang="en-GB" sz="1600" i="1"/>
              <a:t>Random error</a:t>
            </a:r>
          </a:p>
        </p:txBody>
      </p:sp>
      <p:sp>
        <p:nvSpPr>
          <p:cNvPr id="35" name="TextBox 34">
            <a:extLst>
              <a:ext uri="{FF2B5EF4-FFF2-40B4-BE49-F238E27FC236}">
                <a16:creationId xmlns:a16="http://schemas.microsoft.com/office/drawing/2014/main" id="{2F368D7A-5632-452D-CC1F-45A030731E17}"/>
              </a:ext>
            </a:extLst>
          </p:cNvPr>
          <p:cNvSpPr txBox="1"/>
          <p:nvPr/>
        </p:nvSpPr>
        <p:spPr>
          <a:xfrm flipH="1">
            <a:off x="7262812" y="3536610"/>
            <a:ext cx="1881187" cy="584775"/>
          </a:xfrm>
          <a:prstGeom prst="rect">
            <a:avLst/>
          </a:prstGeom>
          <a:noFill/>
        </p:spPr>
        <p:txBody>
          <a:bodyPr wrap="square" rtlCol="0">
            <a:spAutoFit/>
          </a:bodyPr>
          <a:lstStyle/>
          <a:p>
            <a:r>
              <a:rPr lang="en-GB" sz="1600" i="1"/>
              <a:t>Z can also affect outcome!</a:t>
            </a:r>
          </a:p>
        </p:txBody>
      </p:sp>
      <p:sp>
        <p:nvSpPr>
          <p:cNvPr id="7" name="Rectangle 6">
            <a:extLst>
              <a:ext uri="{FF2B5EF4-FFF2-40B4-BE49-F238E27FC236}">
                <a16:creationId xmlns:a16="http://schemas.microsoft.com/office/drawing/2014/main" id="{77A9CA1E-31DB-609C-6CAE-61EE52C495C3}"/>
              </a:ext>
            </a:extLst>
          </p:cNvPr>
          <p:cNvSpPr/>
          <p:nvPr/>
        </p:nvSpPr>
        <p:spPr>
          <a:xfrm>
            <a:off x="9315449" y="3570530"/>
            <a:ext cx="542925" cy="46672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a:t>e</a:t>
            </a:r>
          </a:p>
        </p:txBody>
      </p:sp>
      <p:sp>
        <p:nvSpPr>
          <p:cNvPr id="44" name="Content Placeholder 2">
            <a:extLst>
              <a:ext uri="{FF2B5EF4-FFF2-40B4-BE49-F238E27FC236}">
                <a16:creationId xmlns:a16="http://schemas.microsoft.com/office/drawing/2014/main" id="{B238F49A-E5F9-C047-D68B-749F7FE04216}"/>
              </a:ext>
            </a:extLst>
          </p:cNvPr>
          <p:cNvSpPr txBox="1">
            <a:spLocks/>
          </p:cNvSpPr>
          <p:nvPr/>
        </p:nvSpPr>
        <p:spPr>
          <a:xfrm>
            <a:off x="88107" y="2077619"/>
            <a:ext cx="117729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We assume:         Group mean difference = </a:t>
            </a:r>
            <a:r>
              <a:rPr lang="en-GB" b="1" dirty="0">
                <a:solidFill>
                  <a:srgbClr val="00B050"/>
                </a:solidFill>
              </a:rPr>
              <a:t>Treatment effect </a:t>
            </a:r>
            <a:r>
              <a:rPr lang="en-GB" b="1" dirty="0"/>
              <a:t>+</a:t>
            </a:r>
            <a:r>
              <a:rPr lang="en-GB" b="1" dirty="0">
                <a:solidFill>
                  <a:srgbClr val="FFC000"/>
                </a:solidFill>
              </a:rPr>
              <a:t> Error</a:t>
            </a:r>
          </a:p>
        </p:txBody>
      </p:sp>
    </p:spTree>
    <p:extLst>
      <p:ext uri="{BB962C8B-B14F-4D97-AF65-F5344CB8AC3E}">
        <p14:creationId xmlns:p14="http://schemas.microsoft.com/office/powerpoint/2010/main" val="279578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2" grpId="0"/>
      <p:bldP spid="13" grpId="0"/>
      <p:bldP spid="30" grpId="0"/>
      <p:bldP spid="33" grpId="0"/>
      <p:bldP spid="34" grpId="0"/>
      <p:bldP spid="35" grpId="0"/>
      <p:bldP spid="7" grpId="0" animBg="1"/>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3A7B-1639-5C07-E396-37CC8908C354}"/>
              </a:ext>
            </a:extLst>
          </p:cNvPr>
          <p:cNvSpPr>
            <a:spLocks noGrp="1"/>
          </p:cNvSpPr>
          <p:nvPr>
            <p:ph type="title"/>
          </p:nvPr>
        </p:nvSpPr>
        <p:spPr/>
        <p:txBody>
          <a:bodyPr/>
          <a:lstStyle/>
          <a:p>
            <a:r>
              <a:rPr lang="en-GB"/>
              <a:t>How can bias be avoided?</a:t>
            </a:r>
          </a:p>
        </p:txBody>
      </p:sp>
      <p:sp>
        <p:nvSpPr>
          <p:cNvPr id="3" name="Content Placeholder 2">
            <a:extLst>
              <a:ext uri="{FF2B5EF4-FFF2-40B4-BE49-F238E27FC236}">
                <a16:creationId xmlns:a16="http://schemas.microsoft.com/office/drawing/2014/main" id="{41A3AD01-281E-B23E-41D0-21B39A2423EA}"/>
              </a:ext>
            </a:extLst>
          </p:cNvPr>
          <p:cNvSpPr>
            <a:spLocks noGrp="1"/>
          </p:cNvSpPr>
          <p:nvPr>
            <p:ph idx="1"/>
          </p:nvPr>
        </p:nvSpPr>
        <p:spPr>
          <a:xfrm>
            <a:off x="838200" y="1825625"/>
            <a:ext cx="5183184" cy="3902075"/>
          </a:xfrm>
        </p:spPr>
        <p:txBody>
          <a:bodyPr>
            <a:normAutofit fontScale="92500" lnSpcReduction="20000"/>
          </a:bodyPr>
          <a:lstStyle/>
          <a:p>
            <a:pPr marL="0" indent="0">
              <a:buNone/>
            </a:pPr>
            <a:r>
              <a:rPr lang="en-GB" sz="2400" dirty="0"/>
              <a:t>To remove bias, we </a:t>
            </a:r>
            <a:r>
              <a:rPr lang="en-GB" sz="2400" i="1" dirty="0"/>
              <a:t>must</a:t>
            </a:r>
            <a:r>
              <a:rPr lang="en-GB" sz="2400" dirty="0"/>
              <a:t>:</a:t>
            </a:r>
          </a:p>
          <a:p>
            <a:endParaRPr lang="en-GB" sz="2400" dirty="0"/>
          </a:p>
          <a:p>
            <a:r>
              <a:rPr lang="en-GB" sz="2400" dirty="0"/>
              <a:t>Break the link between Z and Treatment </a:t>
            </a:r>
          </a:p>
          <a:p>
            <a:pPr marL="0" indent="0">
              <a:buNone/>
            </a:pPr>
            <a:r>
              <a:rPr lang="en-GB" sz="2400" i="1" dirty="0"/>
              <a:t>or</a:t>
            </a:r>
          </a:p>
          <a:p>
            <a:r>
              <a:rPr lang="en-GB" sz="2400" dirty="0"/>
              <a:t>Break the link between Z and Outcome</a:t>
            </a:r>
          </a:p>
          <a:p>
            <a:pPr marL="0" indent="0">
              <a:buNone/>
            </a:pPr>
            <a:r>
              <a:rPr lang="en-GB" sz="2400" i="1" dirty="0"/>
              <a:t>or</a:t>
            </a:r>
          </a:p>
          <a:p>
            <a:r>
              <a:rPr lang="en-GB" sz="2400" dirty="0"/>
              <a:t>Prevent Z from varying at all</a:t>
            </a:r>
          </a:p>
          <a:p>
            <a:endParaRPr lang="en-GB" sz="2400" dirty="0"/>
          </a:p>
          <a:p>
            <a:pPr marL="0" indent="0">
              <a:buNone/>
            </a:pPr>
            <a:r>
              <a:rPr lang="en-GB" sz="2400" b="1" dirty="0"/>
              <a:t>Randomisation ensures that </a:t>
            </a:r>
            <a:r>
              <a:rPr lang="en-GB" sz="2400" b="1" i="1" dirty="0"/>
              <a:t>on average</a:t>
            </a:r>
            <a:r>
              <a:rPr lang="en-GB" sz="2400" b="1" dirty="0"/>
              <a:t>, Z is equal across treatment groups</a:t>
            </a:r>
          </a:p>
        </p:txBody>
      </p:sp>
      <p:sp>
        <p:nvSpPr>
          <p:cNvPr id="4" name="Rectangle 3">
            <a:extLst>
              <a:ext uri="{FF2B5EF4-FFF2-40B4-BE49-F238E27FC236}">
                <a16:creationId xmlns:a16="http://schemas.microsoft.com/office/drawing/2014/main" id="{08E8726C-61BE-E270-02C4-2E627AC4EFE7}"/>
              </a:ext>
            </a:extLst>
          </p:cNvPr>
          <p:cNvSpPr/>
          <p:nvPr/>
        </p:nvSpPr>
        <p:spPr>
          <a:xfrm>
            <a:off x="10086974" y="2989762"/>
            <a:ext cx="1177926" cy="7810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t>Outcome</a:t>
            </a:r>
          </a:p>
        </p:txBody>
      </p:sp>
      <p:sp>
        <p:nvSpPr>
          <p:cNvPr id="5" name="Rectangle 4">
            <a:extLst>
              <a:ext uri="{FF2B5EF4-FFF2-40B4-BE49-F238E27FC236}">
                <a16:creationId xmlns:a16="http://schemas.microsoft.com/office/drawing/2014/main" id="{022C441E-301B-BB0E-6EF5-338B48E7E35D}"/>
              </a:ext>
            </a:extLst>
          </p:cNvPr>
          <p:cNvSpPr/>
          <p:nvPr/>
        </p:nvSpPr>
        <p:spPr>
          <a:xfrm>
            <a:off x="6803136" y="2989762"/>
            <a:ext cx="1402651" cy="7810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a:t>Treatment</a:t>
            </a:r>
          </a:p>
        </p:txBody>
      </p:sp>
      <p:sp>
        <p:nvSpPr>
          <p:cNvPr id="6" name="Rectangle 5">
            <a:extLst>
              <a:ext uri="{FF2B5EF4-FFF2-40B4-BE49-F238E27FC236}">
                <a16:creationId xmlns:a16="http://schemas.microsoft.com/office/drawing/2014/main" id="{B4F84051-2918-BB71-0C8F-EA1153C2BFFD}"/>
              </a:ext>
            </a:extLst>
          </p:cNvPr>
          <p:cNvSpPr/>
          <p:nvPr/>
        </p:nvSpPr>
        <p:spPr>
          <a:xfrm>
            <a:off x="6803136" y="1635025"/>
            <a:ext cx="1402651" cy="7810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Z (</a:t>
            </a:r>
            <a:r>
              <a:rPr lang="en-GB" err="1"/>
              <a:t>eg</a:t>
            </a:r>
            <a:r>
              <a:rPr lang="en-GB"/>
              <a:t> batch)</a:t>
            </a:r>
          </a:p>
        </p:txBody>
      </p:sp>
      <p:sp>
        <p:nvSpPr>
          <p:cNvPr id="7" name="Rectangle 6">
            <a:extLst>
              <a:ext uri="{FF2B5EF4-FFF2-40B4-BE49-F238E27FC236}">
                <a16:creationId xmlns:a16="http://schemas.microsoft.com/office/drawing/2014/main" id="{64B92087-1D9B-1051-8F54-C3234B782413}"/>
              </a:ext>
            </a:extLst>
          </p:cNvPr>
          <p:cNvSpPr/>
          <p:nvPr/>
        </p:nvSpPr>
        <p:spPr>
          <a:xfrm>
            <a:off x="10404474" y="2004020"/>
            <a:ext cx="542925" cy="46672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a:t>e</a:t>
            </a:r>
          </a:p>
        </p:txBody>
      </p:sp>
      <p:sp>
        <p:nvSpPr>
          <p:cNvPr id="8" name="TextBox 7">
            <a:extLst>
              <a:ext uri="{FF2B5EF4-FFF2-40B4-BE49-F238E27FC236}">
                <a16:creationId xmlns:a16="http://schemas.microsoft.com/office/drawing/2014/main" id="{D2361E68-6BEB-91E1-E939-F263AB558356}"/>
              </a:ext>
            </a:extLst>
          </p:cNvPr>
          <p:cNvSpPr txBox="1"/>
          <p:nvPr/>
        </p:nvSpPr>
        <p:spPr>
          <a:xfrm flipH="1">
            <a:off x="10067924" y="1582398"/>
            <a:ext cx="2124076" cy="369332"/>
          </a:xfrm>
          <a:prstGeom prst="rect">
            <a:avLst/>
          </a:prstGeom>
          <a:noFill/>
        </p:spPr>
        <p:txBody>
          <a:bodyPr wrap="square" rtlCol="0">
            <a:spAutoFit/>
          </a:bodyPr>
          <a:lstStyle/>
          <a:p>
            <a:r>
              <a:rPr lang="en-GB"/>
              <a:t>Adds noise</a:t>
            </a:r>
          </a:p>
        </p:txBody>
      </p:sp>
      <p:sp>
        <p:nvSpPr>
          <p:cNvPr id="9" name="TextBox 8">
            <a:extLst>
              <a:ext uri="{FF2B5EF4-FFF2-40B4-BE49-F238E27FC236}">
                <a16:creationId xmlns:a16="http://schemas.microsoft.com/office/drawing/2014/main" id="{3B303251-7AD6-8262-D94E-5A826F730DC7}"/>
              </a:ext>
            </a:extLst>
          </p:cNvPr>
          <p:cNvSpPr txBox="1"/>
          <p:nvPr/>
        </p:nvSpPr>
        <p:spPr>
          <a:xfrm flipH="1">
            <a:off x="7419972" y="1208868"/>
            <a:ext cx="1881187" cy="369332"/>
          </a:xfrm>
          <a:prstGeom prst="rect">
            <a:avLst/>
          </a:prstGeom>
          <a:noFill/>
        </p:spPr>
        <p:txBody>
          <a:bodyPr wrap="square" rtlCol="0">
            <a:spAutoFit/>
          </a:bodyPr>
          <a:lstStyle/>
          <a:p>
            <a:r>
              <a:rPr lang="en-GB"/>
              <a:t>Adds bias</a:t>
            </a:r>
          </a:p>
        </p:txBody>
      </p:sp>
      <p:cxnSp>
        <p:nvCxnSpPr>
          <p:cNvPr id="11" name="Straight Arrow Connector 10">
            <a:extLst>
              <a:ext uri="{FF2B5EF4-FFF2-40B4-BE49-F238E27FC236}">
                <a16:creationId xmlns:a16="http://schemas.microsoft.com/office/drawing/2014/main" id="{6F3B1290-0EED-C975-93B2-EC5C9E512397}"/>
              </a:ext>
            </a:extLst>
          </p:cNvPr>
          <p:cNvCxnSpPr>
            <a:cxnSpLocks/>
            <a:stCxn id="5" idx="3"/>
            <a:endCxn id="4" idx="1"/>
          </p:cNvCxnSpPr>
          <p:nvPr/>
        </p:nvCxnSpPr>
        <p:spPr>
          <a:xfrm>
            <a:off x="8205787" y="3380287"/>
            <a:ext cx="18811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F877AF7-6283-7214-033D-42BBAD537472}"/>
              </a:ext>
            </a:extLst>
          </p:cNvPr>
          <p:cNvCxnSpPr>
            <a:cxnSpLocks/>
            <a:stCxn id="7" idx="2"/>
            <a:endCxn id="4" idx="0"/>
          </p:cNvCxnSpPr>
          <p:nvPr/>
        </p:nvCxnSpPr>
        <p:spPr>
          <a:xfrm>
            <a:off x="10675937" y="2470745"/>
            <a:ext cx="0" cy="519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B4501D9-340B-BC45-0971-A7C7A6F17366}"/>
              </a:ext>
            </a:extLst>
          </p:cNvPr>
          <p:cNvSpPr txBox="1"/>
          <p:nvPr/>
        </p:nvSpPr>
        <p:spPr>
          <a:xfrm flipH="1">
            <a:off x="6703274" y="4075273"/>
            <a:ext cx="4295776" cy="1200329"/>
          </a:xfrm>
          <a:prstGeom prst="rect">
            <a:avLst/>
          </a:prstGeom>
          <a:noFill/>
        </p:spPr>
        <p:txBody>
          <a:bodyPr wrap="square" rtlCol="0">
            <a:spAutoFit/>
          </a:bodyPr>
          <a:lstStyle/>
          <a:p>
            <a:r>
              <a:rPr lang="en-GB" dirty="0"/>
              <a:t>How to break the Z -&gt; X link?</a:t>
            </a:r>
          </a:p>
          <a:p>
            <a:pPr lvl="1"/>
            <a:r>
              <a:rPr lang="en-GB" dirty="0"/>
              <a:t>Balance (blocking)</a:t>
            </a:r>
          </a:p>
          <a:p>
            <a:pPr lvl="1"/>
            <a:r>
              <a:rPr lang="en-GB" dirty="0"/>
              <a:t>Randomisation</a:t>
            </a:r>
          </a:p>
          <a:p>
            <a:pPr lvl="1"/>
            <a:r>
              <a:rPr lang="en-GB" dirty="0"/>
              <a:t>Other methods (</a:t>
            </a:r>
            <a:r>
              <a:rPr lang="en-GB" dirty="0" err="1"/>
              <a:t>eg</a:t>
            </a:r>
            <a:r>
              <a:rPr lang="en-GB" dirty="0"/>
              <a:t>) blinding/masking</a:t>
            </a:r>
          </a:p>
        </p:txBody>
      </p:sp>
      <p:sp>
        <p:nvSpPr>
          <p:cNvPr id="16" name="TextBox 15">
            <a:extLst>
              <a:ext uri="{FF2B5EF4-FFF2-40B4-BE49-F238E27FC236}">
                <a16:creationId xmlns:a16="http://schemas.microsoft.com/office/drawing/2014/main" id="{400F4018-597C-8769-8338-0376C40D81AB}"/>
              </a:ext>
            </a:extLst>
          </p:cNvPr>
          <p:cNvSpPr txBox="1"/>
          <p:nvPr/>
        </p:nvSpPr>
        <p:spPr>
          <a:xfrm flipH="1">
            <a:off x="8278810" y="1495790"/>
            <a:ext cx="1881187" cy="369332"/>
          </a:xfrm>
          <a:prstGeom prst="rect">
            <a:avLst/>
          </a:prstGeom>
          <a:noFill/>
        </p:spPr>
        <p:txBody>
          <a:bodyPr wrap="square" rtlCol="0">
            <a:spAutoFit/>
          </a:bodyPr>
          <a:lstStyle/>
          <a:p>
            <a:r>
              <a:rPr lang="en-GB"/>
              <a:t>Adds noise</a:t>
            </a:r>
          </a:p>
        </p:txBody>
      </p:sp>
      <p:sp>
        <p:nvSpPr>
          <p:cNvPr id="17" name="TextBox 16">
            <a:extLst>
              <a:ext uri="{FF2B5EF4-FFF2-40B4-BE49-F238E27FC236}">
                <a16:creationId xmlns:a16="http://schemas.microsoft.com/office/drawing/2014/main" id="{AA1C7AE3-B17B-7B37-7702-1A885259CB32}"/>
              </a:ext>
            </a:extLst>
          </p:cNvPr>
          <p:cNvSpPr txBox="1"/>
          <p:nvPr/>
        </p:nvSpPr>
        <p:spPr>
          <a:xfrm flipH="1">
            <a:off x="6703274" y="5404534"/>
            <a:ext cx="4295776" cy="646331"/>
          </a:xfrm>
          <a:prstGeom prst="rect">
            <a:avLst/>
          </a:prstGeom>
          <a:noFill/>
        </p:spPr>
        <p:txBody>
          <a:bodyPr wrap="square" rtlCol="0">
            <a:spAutoFit/>
          </a:bodyPr>
          <a:lstStyle/>
          <a:p>
            <a:r>
              <a:rPr lang="en-GB" dirty="0"/>
              <a:t>Break the Z -&gt; Y link</a:t>
            </a:r>
          </a:p>
          <a:p>
            <a:pPr lvl="1"/>
            <a:r>
              <a:rPr lang="en-GB" dirty="0"/>
              <a:t>Statistical correction</a:t>
            </a:r>
          </a:p>
        </p:txBody>
      </p:sp>
      <p:cxnSp>
        <p:nvCxnSpPr>
          <p:cNvPr id="18" name="Straight Arrow Connector 17">
            <a:extLst>
              <a:ext uri="{FF2B5EF4-FFF2-40B4-BE49-F238E27FC236}">
                <a16:creationId xmlns:a16="http://schemas.microsoft.com/office/drawing/2014/main" id="{514805A0-25FB-4E9B-FDCF-7A20A41DB4AA}"/>
              </a:ext>
            </a:extLst>
          </p:cNvPr>
          <p:cNvCxnSpPr>
            <a:cxnSpLocks/>
          </p:cNvCxnSpPr>
          <p:nvPr/>
        </p:nvCxnSpPr>
        <p:spPr>
          <a:xfrm>
            <a:off x="7572372" y="2416075"/>
            <a:ext cx="0" cy="57368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15DFE82-301E-13BA-6C85-1397862C80FB}"/>
              </a:ext>
            </a:extLst>
          </p:cNvPr>
          <p:cNvCxnSpPr>
            <a:cxnSpLocks/>
            <a:stCxn id="6" idx="3"/>
          </p:cNvCxnSpPr>
          <p:nvPr/>
        </p:nvCxnSpPr>
        <p:spPr>
          <a:xfrm>
            <a:off x="8205787" y="2025550"/>
            <a:ext cx="1862137" cy="96421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069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A43B-5A28-5846-35F0-FBFE2478E766}"/>
              </a:ext>
            </a:extLst>
          </p:cNvPr>
          <p:cNvSpPr>
            <a:spLocks noGrp="1"/>
          </p:cNvSpPr>
          <p:nvPr>
            <p:ph type="title"/>
          </p:nvPr>
        </p:nvSpPr>
        <p:spPr/>
        <p:txBody>
          <a:bodyPr/>
          <a:lstStyle/>
          <a:p>
            <a:r>
              <a:rPr lang="en-GB" dirty="0"/>
              <a:t>Dealing with effects of nuisance factors</a:t>
            </a:r>
          </a:p>
        </p:txBody>
      </p:sp>
      <p:sp>
        <p:nvSpPr>
          <p:cNvPr id="3" name="Content Placeholder 2">
            <a:extLst>
              <a:ext uri="{FF2B5EF4-FFF2-40B4-BE49-F238E27FC236}">
                <a16:creationId xmlns:a16="http://schemas.microsoft.com/office/drawing/2014/main" id="{7FB6C458-0B9F-A5DE-E742-7219F518EB0D}"/>
              </a:ext>
            </a:extLst>
          </p:cNvPr>
          <p:cNvSpPr>
            <a:spLocks noGrp="1"/>
          </p:cNvSpPr>
          <p:nvPr>
            <p:ph idx="1"/>
          </p:nvPr>
        </p:nvSpPr>
        <p:spPr>
          <a:xfrm>
            <a:off x="732693" y="1574037"/>
            <a:ext cx="10515600" cy="3902075"/>
          </a:xfrm>
        </p:spPr>
        <p:txBody>
          <a:bodyPr>
            <a:normAutofit/>
          </a:bodyPr>
          <a:lstStyle/>
          <a:p>
            <a:pPr>
              <a:spcBef>
                <a:spcPts val="600"/>
              </a:spcBef>
            </a:pPr>
            <a:r>
              <a:rPr lang="en-GB" sz="2400" dirty="0"/>
              <a:t>What technical factors might affect the outcome measure?</a:t>
            </a:r>
          </a:p>
          <a:p>
            <a:pPr>
              <a:spcBef>
                <a:spcPts val="600"/>
              </a:spcBef>
            </a:pPr>
            <a:r>
              <a:rPr lang="en-GB" sz="2400" dirty="0"/>
              <a:t>How do we deal with them?</a:t>
            </a:r>
          </a:p>
          <a:p>
            <a:pPr>
              <a:spcBef>
                <a:spcPts val="600"/>
              </a:spcBef>
            </a:pPr>
            <a:r>
              <a:rPr lang="en-GB" sz="2400" dirty="0"/>
              <a:t>What might happen if we just ignore the technical factor</a:t>
            </a:r>
          </a:p>
          <a:p>
            <a:pPr>
              <a:spcBef>
                <a:spcPts val="600"/>
              </a:spcBef>
            </a:pPr>
            <a:r>
              <a:rPr lang="en-GB" sz="2400" dirty="0"/>
              <a:t>How do we deal with technical/biological factors we don’t know about or can’t measure?</a:t>
            </a:r>
          </a:p>
          <a:p>
            <a:endParaRPr lang="en-GB" sz="2400" dirty="0"/>
          </a:p>
          <a:p>
            <a:endParaRPr lang="en-GB" sz="2400" dirty="0"/>
          </a:p>
          <a:p>
            <a:endParaRPr lang="en-GB" sz="2400" dirty="0"/>
          </a:p>
        </p:txBody>
      </p:sp>
      <p:graphicFrame>
        <p:nvGraphicFramePr>
          <p:cNvPr id="4" name="Content Placeholder 6">
            <a:extLst>
              <a:ext uri="{FF2B5EF4-FFF2-40B4-BE49-F238E27FC236}">
                <a16:creationId xmlns:a16="http://schemas.microsoft.com/office/drawing/2014/main" id="{468570FD-E69B-3078-C2C7-BE66ED4E0AF2}"/>
              </a:ext>
            </a:extLst>
          </p:cNvPr>
          <p:cNvGraphicFramePr>
            <a:graphicFrameLocks/>
          </p:cNvGraphicFramePr>
          <p:nvPr/>
        </p:nvGraphicFramePr>
        <p:xfrm>
          <a:off x="6308270" y="4127736"/>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692024858"/>
                  </a:ext>
                </a:extLst>
              </a:tr>
            </a:tbl>
          </a:graphicData>
        </a:graphic>
      </p:graphicFrame>
      <p:cxnSp>
        <p:nvCxnSpPr>
          <p:cNvPr id="5" name="Straight Arrow Connector 4">
            <a:extLst>
              <a:ext uri="{FF2B5EF4-FFF2-40B4-BE49-F238E27FC236}">
                <a16:creationId xmlns:a16="http://schemas.microsoft.com/office/drawing/2014/main" id="{7BCCDA17-75B8-3DE9-6A2D-600A698355F9}"/>
              </a:ext>
            </a:extLst>
          </p:cNvPr>
          <p:cNvCxnSpPr/>
          <p:nvPr/>
        </p:nvCxnSpPr>
        <p:spPr>
          <a:xfrm>
            <a:off x="6308270" y="5206961"/>
            <a:ext cx="429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F237FF-AC2F-91CD-3475-0789E5248882}"/>
              </a:ext>
            </a:extLst>
          </p:cNvPr>
          <p:cNvSpPr txBox="1"/>
          <p:nvPr/>
        </p:nvSpPr>
        <p:spPr>
          <a:xfrm>
            <a:off x="7374128" y="3525075"/>
            <a:ext cx="2162580" cy="369332"/>
          </a:xfrm>
          <a:prstGeom prst="rect">
            <a:avLst/>
          </a:prstGeom>
          <a:noFill/>
        </p:spPr>
        <p:txBody>
          <a:bodyPr wrap="none" rtlCol="0">
            <a:spAutoFit/>
          </a:bodyPr>
          <a:lstStyle/>
          <a:p>
            <a:r>
              <a:rPr lang="en-GB" dirty="0"/>
              <a:t>Experimental layout</a:t>
            </a:r>
          </a:p>
        </p:txBody>
      </p:sp>
      <p:sp>
        <p:nvSpPr>
          <p:cNvPr id="7" name="TextBox 6">
            <a:extLst>
              <a:ext uri="{FF2B5EF4-FFF2-40B4-BE49-F238E27FC236}">
                <a16:creationId xmlns:a16="http://schemas.microsoft.com/office/drawing/2014/main" id="{8D04DA52-C9DA-E005-1F7B-0BA9EC60A6F0}"/>
              </a:ext>
            </a:extLst>
          </p:cNvPr>
          <p:cNvSpPr txBox="1"/>
          <p:nvPr/>
        </p:nvSpPr>
        <p:spPr>
          <a:xfrm>
            <a:off x="6975940" y="5211246"/>
            <a:ext cx="3220562" cy="369332"/>
          </a:xfrm>
          <a:prstGeom prst="rect">
            <a:avLst/>
          </a:prstGeom>
          <a:noFill/>
        </p:spPr>
        <p:txBody>
          <a:bodyPr wrap="none" rtlCol="0">
            <a:spAutoFit/>
          </a:bodyPr>
          <a:lstStyle/>
          <a:p>
            <a:r>
              <a:rPr lang="en-GB" i="1" dirty="0"/>
              <a:t>Suspected temperature gradient</a:t>
            </a:r>
          </a:p>
        </p:txBody>
      </p:sp>
      <p:sp>
        <p:nvSpPr>
          <p:cNvPr id="9" name="TextBox 8">
            <a:extLst>
              <a:ext uri="{FF2B5EF4-FFF2-40B4-BE49-F238E27FC236}">
                <a16:creationId xmlns:a16="http://schemas.microsoft.com/office/drawing/2014/main" id="{9D6E64F8-D5E6-1057-0585-F58DE29F3F50}"/>
              </a:ext>
            </a:extLst>
          </p:cNvPr>
          <p:cNvSpPr txBox="1"/>
          <p:nvPr/>
        </p:nvSpPr>
        <p:spPr>
          <a:xfrm>
            <a:off x="1115886" y="4059734"/>
            <a:ext cx="4702756" cy="1323439"/>
          </a:xfrm>
          <a:prstGeom prst="rect">
            <a:avLst/>
          </a:prstGeom>
          <a:noFill/>
        </p:spPr>
        <p:txBody>
          <a:bodyPr wrap="square">
            <a:spAutoFit/>
          </a:bodyPr>
          <a:lstStyle/>
          <a:p>
            <a:r>
              <a:rPr lang="en-GB" sz="2000" dirty="0">
                <a:latin typeface="MV Boli" panose="02000500030200090000" pitchFamily="2" charset="0"/>
                <a:cs typeface="MV Boli" panose="02000500030200090000" pitchFamily="2" charset="0"/>
              </a:rPr>
              <a:t>Eg – suppose we </a:t>
            </a:r>
            <a:r>
              <a:rPr lang="en-GB" sz="2000" b="1" dirty="0">
                <a:latin typeface="MV Boli" panose="02000500030200090000" pitchFamily="2" charset="0"/>
                <a:cs typeface="MV Boli" panose="02000500030200090000" pitchFamily="2" charset="0"/>
              </a:rPr>
              <a:t>suspect </a:t>
            </a:r>
            <a:r>
              <a:rPr lang="en-GB" sz="2000" dirty="0">
                <a:latin typeface="MV Boli" panose="02000500030200090000" pitchFamily="2" charset="0"/>
                <a:cs typeface="MV Boli" panose="02000500030200090000" pitchFamily="2" charset="0"/>
              </a:rPr>
              <a:t>that temperature is important an outcome measure</a:t>
            </a:r>
          </a:p>
          <a:p>
            <a:endParaRPr lang="en-GB" sz="20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4007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BCB8-94A6-C565-AED7-01D1BAABC3D8}"/>
              </a:ext>
            </a:extLst>
          </p:cNvPr>
          <p:cNvSpPr>
            <a:spLocks noGrp="1"/>
          </p:cNvSpPr>
          <p:nvPr>
            <p:ph type="title"/>
          </p:nvPr>
        </p:nvSpPr>
        <p:spPr/>
        <p:txBody>
          <a:bodyPr/>
          <a:lstStyle/>
          <a:p>
            <a:r>
              <a:rPr lang="en-GB"/>
              <a:t>Dealing with technical and biological factors</a:t>
            </a:r>
          </a:p>
        </p:txBody>
      </p:sp>
      <p:sp>
        <p:nvSpPr>
          <p:cNvPr id="3" name="Content Placeholder 2">
            <a:extLst>
              <a:ext uri="{FF2B5EF4-FFF2-40B4-BE49-F238E27FC236}">
                <a16:creationId xmlns:a16="http://schemas.microsoft.com/office/drawing/2014/main" id="{B2A23E88-C224-0F45-A44F-70D2D7348895}"/>
              </a:ext>
            </a:extLst>
          </p:cNvPr>
          <p:cNvSpPr>
            <a:spLocks noGrp="1"/>
          </p:cNvSpPr>
          <p:nvPr>
            <p:ph idx="1"/>
          </p:nvPr>
        </p:nvSpPr>
        <p:spPr>
          <a:xfrm>
            <a:off x="759069" y="1658571"/>
            <a:ext cx="10515600" cy="3902075"/>
          </a:xfrm>
        </p:spPr>
        <p:txBody>
          <a:bodyPr>
            <a:normAutofit lnSpcReduction="10000"/>
          </a:bodyPr>
          <a:lstStyle/>
          <a:p>
            <a:pPr marL="514350" indent="-514350">
              <a:buFont typeface="+mj-lt"/>
              <a:buAutoNum type="arabicPeriod"/>
            </a:pPr>
            <a:r>
              <a:rPr lang="en-GB" b="1" dirty="0"/>
              <a:t>Homogeneity </a:t>
            </a:r>
          </a:p>
          <a:p>
            <a:pPr marL="457200" lvl="1" indent="0">
              <a:buNone/>
            </a:pPr>
            <a:r>
              <a:rPr lang="en-GB" dirty="0"/>
              <a:t>	hold temperature constant </a:t>
            </a:r>
            <a:br>
              <a:rPr lang="en-GB" dirty="0"/>
            </a:br>
            <a:r>
              <a:rPr lang="en-GB" dirty="0"/>
              <a:t>	(may be impractical, lose generalisability. Could work for species or sex)</a:t>
            </a:r>
          </a:p>
          <a:p>
            <a:pPr marL="514350" indent="-514350">
              <a:buFont typeface="+mj-lt"/>
              <a:buAutoNum type="arabicPeriod"/>
            </a:pPr>
            <a:r>
              <a:rPr lang="en-GB" b="1" dirty="0"/>
              <a:t>Matching / Blocking </a:t>
            </a:r>
          </a:p>
          <a:p>
            <a:pPr marL="457200" lvl="1" indent="0">
              <a:buNone/>
            </a:pPr>
            <a:r>
              <a:rPr lang="en-GB" dirty="0"/>
              <a:t>	ensure you have comparisons between treatments among units grown at equal temperature</a:t>
            </a:r>
          </a:p>
          <a:p>
            <a:pPr marL="514350" indent="-514350">
              <a:buFont typeface="+mj-lt"/>
              <a:buAutoNum type="arabicPeriod"/>
            </a:pPr>
            <a:r>
              <a:rPr lang="en-GB" b="1" dirty="0"/>
              <a:t>Statistical control</a:t>
            </a:r>
          </a:p>
          <a:p>
            <a:pPr marL="457200" lvl="1" indent="0">
              <a:buNone/>
            </a:pPr>
            <a:r>
              <a:rPr lang="en-GB" dirty="0"/>
              <a:t>	record and control for temperature differences in analysis</a:t>
            </a:r>
          </a:p>
          <a:p>
            <a:pPr marL="514350" indent="-514350">
              <a:buFont typeface="+mj-lt"/>
              <a:buAutoNum type="arabicPeriod"/>
            </a:pPr>
            <a:r>
              <a:rPr lang="en-GB" b="1" dirty="0"/>
              <a:t>Randomisation </a:t>
            </a:r>
          </a:p>
          <a:p>
            <a:pPr marL="457200" lvl="1" indent="0">
              <a:buNone/>
            </a:pPr>
            <a:r>
              <a:rPr lang="en-GB" dirty="0"/>
              <a:t>	assign units randomly to ensure temps equal </a:t>
            </a:r>
            <a:r>
              <a:rPr lang="en-GB" i="1" dirty="0"/>
              <a:t>on average </a:t>
            </a:r>
          </a:p>
        </p:txBody>
      </p:sp>
    </p:spTree>
    <p:extLst>
      <p:ext uri="{BB962C8B-B14F-4D97-AF65-F5344CB8AC3E}">
        <p14:creationId xmlns:p14="http://schemas.microsoft.com/office/powerpoint/2010/main" val="1831070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BFE3-5091-1D15-6F13-AEB0D67948E4}"/>
              </a:ext>
            </a:extLst>
          </p:cNvPr>
          <p:cNvSpPr>
            <a:spLocks noGrp="1"/>
          </p:cNvSpPr>
          <p:nvPr>
            <p:ph type="title"/>
          </p:nvPr>
        </p:nvSpPr>
        <p:spPr>
          <a:xfrm>
            <a:off x="159040" y="34042"/>
            <a:ext cx="10515600" cy="894489"/>
          </a:xfrm>
        </p:spPr>
        <p:txBody>
          <a:bodyPr/>
          <a:lstStyle/>
          <a:p>
            <a:r>
              <a:rPr lang="en-GB" dirty="0"/>
              <a:t>Different designs</a:t>
            </a:r>
          </a:p>
        </p:txBody>
      </p:sp>
      <p:graphicFrame>
        <p:nvGraphicFramePr>
          <p:cNvPr id="7" name="Content Placeholder 6">
            <a:extLst>
              <a:ext uri="{FF2B5EF4-FFF2-40B4-BE49-F238E27FC236}">
                <a16:creationId xmlns:a16="http://schemas.microsoft.com/office/drawing/2014/main" id="{4CF10B75-7D25-CAEE-A33B-CE6E6C9118E4}"/>
              </a:ext>
            </a:extLst>
          </p:cNvPr>
          <p:cNvGraphicFramePr>
            <a:graphicFrameLocks noGrp="1"/>
          </p:cNvGraphicFramePr>
          <p:nvPr>
            <p:ph idx="1"/>
          </p:nvPr>
        </p:nvGraphicFramePr>
        <p:xfrm>
          <a:off x="1243708" y="1532567"/>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692024858"/>
                  </a:ext>
                </a:extLst>
              </a:tr>
            </a:tbl>
          </a:graphicData>
        </a:graphic>
      </p:graphicFrame>
      <p:sp>
        <p:nvSpPr>
          <p:cNvPr id="9" name="TextBox 8">
            <a:extLst>
              <a:ext uri="{FF2B5EF4-FFF2-40B4-BE49-F238E27FC236}">
                <a16:creationId xmlns:a16="http://schemas.microsoft.com/office/drawing/2014/main" id="{8ADF95E5-70FD-B016-57BD-46367FFA4E14}"/>
              </a:ext>
            </a:extLst>
          </p:cNvPr>
          <p:cNvSpPr txBox="1"/>
          <p:nvPr/>
        </p:nvSpPr>
        <p:spPr>
          <a:xfrm>
            <a:off x="284289" y="1578606"/>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10" name="TextBox 9">
            <a:extLst>
              <a:ext uri="{FF2B5EF4-FFF2-40B4-BE49-F238E27FC236}">
                <a16:creationId xmlns:a16="http://schemas.microsoft.com/office/drawing/2014/main" id="{3A4514B0-2496-D82B-A0BA-4F9CBD0DF44F}"/>
              </a:ext>
            </a:extLst>
          </p:cNvPr>
          <p:cNvSpPr txBox="1"/>
          <p:nvPr/>
        </p:nvSpPr>
        <p:spPr>
          <a:xfrm>
            <a:off x="284289" y="2058944"/>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sp>
        <p:nvSpPr>
          <p:cNvPr id="4" name="TextBox 3">
            <a:extLst>
              <a:ext uri="{FF2B5EF4-FFF2-40B4-BE49-F238E27FC236}">
                <a16:creationId xmlns:a16="http://schemas.microsoft.com/office/drawing/2014/main" id="{72DF773D-019D-C9D1-EE80-750048DCB594}"/>
              </a:ext>
            </a:extLst>
          </p:cNvPr>
          <p:cNvSpPr txBox="1"/>
          <p:nvPr/>
        </p:nvSpPr>
        <p:spPr>
          <a:xfrm>
            <a:off x="284289" y="2590759"/>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5" name="TextBox 4">
            <a:extLst>
              <a:ext uri="{FF2B5EF4-FFF2-40B4-BE49-F238E27FC236}">
                <a16:creationId xmlns:a16="http://schemas.microsoft.com/office/drawing/2014/main" id="{D8316BEE-D11F-D307-1D56-14832ED1878E}"/>
              </a:ext>
            </a:extLst>
          </p:cNvPr>
          <p:cNvSpPr txBox="1"/>
          <p:nvPr/>
        </p:nvSpPr>
        <p:spPr>
          <a:xfrm>
            <a:off x="284289" y="3071097"/>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sp>
        <p:nvSpPr>
          <p:cNvPr id="6" name="TextBox 5">
            <a:extLst>
              <a:ext uri="{FF2B5EF4-FFF2-40B4-BE49-F238E27FC236}">
                <a16:creationId xmlns:a16="http://schemas.microsoft.com/office/drawing/2014/main" id="{FE9696CB-F477-D271-E83F-507C4622009D}"/>
              </a:ext>
            </a:extLst>
          </p:cNvPr>
          <p:cNvSpPr txBox="1"/>
          <p:nvPr/>
        </p:nvSpPr>
        <p:spPr>
          <a:xfrm>
            <a:off x="356143" y="4681747"/>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8" name="TextBox 7">
            <a:extLst>
              <a:ext uri="{FF2B5EF4-FFF2-40B4-BE49-F238E27FC236}">
                <a16:creationId xmlns:a16="http://schemas.microsoft.com/office/drawing/2014/main" id="{198D4471-7BD0-D23D-8A5D-ECF594BE08C0}"/>
              </a:ext>
            </a:extLst>
          </p:cNvPr>
          <p:cNvSpPr txBox="1"/>
          <p:nvPr/>
        </p:nvSpPr>
        <p:spPr>
          <a:xfrm>
            <a:off x="356143" y="5162085"/>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graphicFrame>
        <p:nvGraphicFramePr>
          <p:cNvPr id="13" name="Content Placeholder 6">
            <a:extLst>
              <a:ext uri="{FF2B5EF4-FFF2-40B4-BE49-F238E27FC236}">
                <a16:creationId xmlns:a16="http://schemas.microsoft.com/office/drawing/2014/main" id="{48252CE8-C689-20D5-248C-4E470C8DEECF}"/>
              </a:ext>
            </a:extLst>
          </p:cNvPr>
          <p:cNvGraphicFramePr>
            <a:graphicFrameLocks/>
          </p:cNvGraphicFramePr>
          <p:nvPr/>
        </p:nvGraphicFramePr>
        <p:xfrm>
          <a:off x="1243708" y="2590759"/>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B</a:t>
                      </a:r>
                    </a:p>
                  </a:txBody>
                  <a:tcPr/>
                </a:tc>
                <a:tc>
                  <a:txBody>
                    <a:bodyPr/>
                    <a:lstStyle/>
                    <a:p>
                      <a:r>
                        <a:rPr lang="en-GB"/>
                        <a:t>A</a:t>
                      </a:r>
                    </a:p>
                  </a:txBody>
                  <a:tcPr/>
                </a:tc>
                <a:extLst>
                  <a:ext uri="{0D108BD9-81ED-4DB2-BD59-A6C34878D82A}">
                    <a16:rowId xmlns:a16="http://schemas.microsoft.com/office/drawing/2014/main" val="692024858"/>
                  </a:ext>
                </a:extLst>
              </a:tr>
            </a:tbl>
          </a:graphicData>
        </a:graphic>
      </p:graphicFrame>
      <p:graphicFrame>
        <p:nvGraphicFramePr>
          <p:cNvPr id="14" name="Content Placeholder 6">
            <a:extLst>
              <a:ext uri="{FF2B5EF4-FFF2-40B4-BE49-F238E27FC236}">
                <a16:creationId xmlns:a16="http://schemas.microsoft.com/office/drawing/2014/main" id="{F7AD3CD4-A469-E89A-7349-D8177B24C0AE}"/>
              </a:ext>
            </a:extLst>
          </p:cNvPr>
          <p:cNvGraphicFramePr>
            <a:graphicFrameLocks/>
          </p:cNvGraphicFramePr>
          <p:nvPr/>
        </p:nvGraphicFramePr>
        <p:xfrm>
          <a:off x="1243708" y="4681747"/>
          <a:ext cx="4294296" cy="914182"/>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57091">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B</a:t>
                      </a:r>
                    </a:p>
                  </a:txBody>
                  <a:tcPr/>
                </a:tc>
                <a:tc>
                  <a:txBody>
                    <a:bodyPr/>
                    <a:lstStyle/>
                    <a:p>
                      <a:r>
                        <a:rPr lang="en-GB"/>
                        <a:t>A</a:t>
                      </a:r>
                    </a:p>
                  </a:txBody>
                  <a:tcPr/>
                </a:tc>
                <a:tc>
                  <a:txBody>
                    <a:bodyPr/>
                    <a:lstStyle/>
                    <a:p>
                      <a:r>
                        <a:rPr lang="en-GB"/>
                        <a:t>B</a:t>
                      </a:r>
                    </a:p>
                  </a:txBody>
                  <a:tcPr/>
                </a:tc>
                <a:extLst>
                  <a:ext uri="{0D108BD9-81ED-4DB2-BD59-A6C34878D82A}">
                    <a16:rowId xmlns:a16="http://schemas.microsoft.com/office/drawing/2014/main" val="377676530"/>
                  </a:ext>
                </a:extLst>
              </a:tr>
              <a:tr h="457091">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a:t>A</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cxnSp>
        <p:nvCxnSpPr>
          <p:cNvPr id="16" name="Straight Arrow Connector 15">
            <a:extLst>
              <a:ext uri="{FF2B5EF4-FFF2-40B4-BE49-F238E27FC236}">
                <a16:creationId xmlns:a16="http://schemas.microsoft.com/office/drawing/2014/main" id="{7162D6CE-DA25-4705-EF46-3F6FEB410FAB}"/>
              </a:ext>
            </a:extLst>
          </p:cNvPr>
          <p:cNvCxnSpPr/>
          <p:nvPr/>
        </p:nvCxnSpPr>
        <p:spPr>
          <a:xfrm>
            <a:off x="1243708" y="1222879"/>
            <a:ext cx="4294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F06B482-B538-FC03-F162-A9C0790FF244}"/>
              </a:ext>
            </a:extLst>
          </p:cNvPr>
          <p:cNvSpPr/>
          <p:nvPr/>
        </p:nvSpPr>
        <p:spPr>
          <a:xfrm>
            <a:off x="1243708" y="4681747"/>
            <a:ext cx="1064606" cy="9141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58377D9B-AD4D-6C27-D2E3-365AD02C865E}"/>
              </a:ext>
            </a:extLst>
          </p:cNvPr>
          <p:cNvSpPr/>
          <p:nvPr/>
        </p:nvSpPr>
        <p:spPr>
          <a:xfrm>
            <a:off x="2308314" y="4672093"/>
            <a:ext cx="1064606" cy="9238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6A0B1188-DB80-88B2-FC10-001217850565}"/>
              </a:ext>
            </a:extLst>
          </p:cNvPr>
          <p:cNvSpPr/>
          <p:nvPr/>
        </p:nvSpPr>
        <p:spPr>
          <a:xfrm>
            <a:off x="3382310" y="4673201"/>
            <a:ext cx="10753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DD3D6782-6C72-F76A-5EF9-52BD8D7DBB78}"/>
              </a:ext>
            </a:extLst>
          </p:cNvPr>
          <p:cNvSpPr/>
          <p:nvPr/>
        </p:nvSpPr>
        <p:spPr>
          <a:xfrm>
            <a:off x="4457616" y="4672093"/>
            <a:ext cx="1064606" cy="928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D1F42433-B0EF-A2B9-ECC1-B24C34178D9D}"/>
              </a:ext>
            </a:extLst>
          </p:cNvPr>
          <p:cNvSpPr txBox="1"/>
          <p:nvPr/>
        </p:nvSpPr>
        <p:spPr>
          <a:xfrm>
            <a:off x="5994393" y="1485752"/>
            <a:ext cx="55433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Non-randomised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Accidentally confounded temperature with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Potential for other unknown factors to interfere</a:t>
            </a:r>
          </a:p>
        </p:txBody>
      </p:sp>
      <p:sp>
        <p:nvSpPr>
          <p:cNvPr id="22" name="TextBox 21">
            <a:extLst>
              <a:ext uri="{FF2B5EF4-FFF2-40B4-BE49-F238E27FC236}">
                <a16:creationId xmlns:a16="http://schemas.microsoft.com/office/drawing/2014/main" id="{27EC07D6-BA73-5D3D-8584-F70DB1819D64}"/>
              </a:ext>
            </a:extLst>
          </p:cNvPr>
          <p:cNvSpPr txBox="1"/>
          <p:nvPr/>
        </p:nvSpPr>
        <p:spPr>
          <a:xfrm>
            <a:off x="5994394" y="3018222"/>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Valid and unbiased but potentially inefficient</a:t>
            </a:r>
          </a:p>
        </p:txBody>
      </p:sp>
      <p:sp>
        <p:nvSpPr>
          <p:cNvPr id="23" name="TextBox 22">
            <a:extLst>
              <a:ext uri="{FF2B5EF4-FFF2-40B4-BE49-F238E27FC236}">
                <a16:creationId xmlns:a16="http://schemas.microsoft.com/office/drawing/2014/main" id="{1980D45A-3B82-F8A0-9A55-3D3ABE243655}"/>
              </a:ext>
            </a:extLst>
          </p:cNvPr>
          <p:cNvSpPr txBox="1"/>
          <p:nvPr/>
        </p:nvSpPr>
        <p:spPr>
          <a:xfrm>
            <a:off x="5946951" y="4893163"/>
            <a:ext cx="5638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Blocking controls for temperature (known 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Then randomising </a:t>
            </a:r>
            <a:r>
              <a:rPr kumimoji="0" lang="en-GB" sz="1800" b="0" i="1" u="none" strike="noStrike" kern="1200" cap="none" spc="0" normalizeH="0" baseline="0" noProof="0" dirty="0">
                <a:ln>
                  <a:noFill/>
                </a:ln>
                <a:solidFill>
                  <a:prstClr val="black"/>
                </a:solidFill>
                <a:effectLst/>
                <a:uLnTx/>
                <a:uFillTx/>
                <a:latin typeface="Aptos" panose="02110004020202020204"/>
                <a:ea typeface="+mn-ea"/>
                <a:cs typeface="+mn-cs"/>
              </a:rPr>
              <a:t>within</a:t>
            </a: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 blocks removes bias from unknown factors related to location.</a:t>
            </a:r>
          </a:p>
        </p:txBody>
      </p:sp>
      <p:sp>
        <p:nvSpPr>
          <p:cNvPr id="24" name="TextBox 23">
            <a:extLst>
              <a:ext uri="{FF2B5EF4-FFF2-40B4-BE49-F238E27FC236}">
                <a16:creationId xmlns:a16="http://schemas.microsoft.com/office/drawing/2014/main" id="{E1BD2264-0540-3673-2A95-089B46EE7CAC}"/>
              </a:ext>
            </a:extLst>
          </p:cNvPr>
          <p:cNvSpPr txBox="1"/>
          <p:nvPr/>
        </p:nvSpPr>
        <p:spPr>
          <a:xfrm>
            <a:off x="5994395" y="2662037"/>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Simple randomisation</a:t>
            </a:r>
          </a:p>
        </p:txBody>
      </p:sp>
      <p:sp>
        <p:nvSpPr>
          <p:cNvPr id="25" name="TextBox 24">
            <a:extLst>
              <a:ext uri="{FF2B5EF4-FFF2-40B4-BE49-F238E27FC236}">
                <a16:creationId xmlns:a16="http://schemas.microsoft.com/office/drawing/2014/main" id="{5B28DB6F-F207-9753-141C-5CF5FD7D5486}"/>
              </a:ext>
            </a:extLst>
          </p:cNvPr>
          <p:cNvSpPr txBox="1"/>
          <p:nvPr/>
        </p:nvSpPr>
        <p:spPr>
          <a:xfrm>
            <a:off x="5962733" y="4572059"/>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Randomised complete block design</a:t>
            </a:r>
          </a:p>
        </p:txBody>
      </p:sp>
      <p:sp>
        <p:nvSpPr>
          <p:cNvPr id="26" name="TextBox 25">
            <a:extLst>
              <a:ext uri="{FF2B5EF4-FFF2-40B4-BE49-F238E27FC236}">
                <a16:creationId xmlns:a16="http://schemas.microsoft.com/office/drawing/2014/main" id="{A42D9F6D-2025-1877-5656-7B2320A0BEE3}"/>
              </a:ext>
            </a:extLst>
          </p:cNvPr>
          <p:cNvSpPr txBox="1"/>
          <p:nvPr/>
        </p:nvSpPr>
        <p:spPr>
          <a:xfrm>
            <a:off x="1377990" y="5649516"/>
            <a:ext cx="856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 1</a:t>
            </a:r>
          </a:p>
        </p:txBody>
      </p:sp>
      <p:sp>
        <p:nvSpPr>
          <p:cNvPr id="27" name="TextBox 26">
            <a:extLst>
              <a:ext uri="{FF2B5EF4-FFF2-40B4-BE49-F238E27FC236}">
                <a16:creationId xmlns:a16="http://schemas.microsoft.com/office/drawing/2014/main" id="{E796BD7E-3328-1221-E4FE-AD36EE67272A}"/>
              </a:ext>
            </a:extLst>
          </p:cNvPr>
          <p:cNvSpPr txBox="1"/>
          <p:nvPr/>
        </p:nvSpPr>
        <p:spPr>
          <a:xfrm>
            <a:off x="2438904" y="5654591"/>
            <a:ext cx="856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 2</a:t>
            </a:r>
          </a:p>
        </p:txBody>
      </p:sp>
      <p:sp>
        <p:nvSpPr>
          <p:cNvPr id="28" name="TextBox 27">
            <a:extLst>
              <a:ext uri="{FF2B5EF4-FFF2-40B4-BE49-F238E27FC236}">
                <a16:creationId xmlns:a16="http://schemas.microsoft.com/office/drawing/2014/main" id="{84BA4296-4FD4-7B43-D2D3-72B67FC83280}"/>
              </a:ext>
            </a:extLst>
          </p:cNvPr>
          <p:cNvSpPr txBox="1"/>
          <p:nvPr/>
        </p:nvSpPr>
        <p:spPr>
          <a:xfrm>
            <a:off x="3481591" y="5654591"/>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Block3</a:t>
            </a:r>
          </a:p>
        </p:txBody>
      </p:sp>
      <p:sp>
        <p:nvSpPr>
          <p:cNvPr id="29" name="TextBox 28">
            <a:extLst>
              <a:ext uri="{FF2B5EF4-FFF2-40B4-BE49-F238E27FC236}">
                <a16:creationId xmlns:a16="http://schemas.microsoft.com/office/drawing/2014/main" id="{CCDEF2C7-D3F9-F473-230E-F4401CBC74DB}"/>
              </a:ext>
            </a:extLst>
          </p:cNvPr>
          <p:cNvSpPr txBox="1"/>
          <p:nvPr/>
        </p:nvSpPr>
        <p:spPr>
          <a:xfrm>
            <a:off x="4518751" y="5649516"/>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Block4</a:t>
            </a:r>
          </a:p>
        </p:txBody>
      </p:sp>
      <p:sp>
        <p:nvSpPr>
          <p:cNvPr id="30" name="TextBox 29">
            <a:extLst>
              <a:ext uri="{FF2B5EF4-FFF2-40B4-BE49-F238E27FC236}">
                <a16:creationId xmlns:a16="http://schemas.microsoft.com/office/drawing/2014/main" id="{088DAC53-A347-6680-18DC-F7B6491274E7}"/>
              </a:ext>
            </a:extLst>
          </p:cNvPr>
          <p:cNvSpPr txBox="1"/>
          <p:nvPr/>
        </p:nvSpPr>
        <p:spPr>
          <a:xfrm>
            <a:off x="2234315" y="910126"/>
            <a:ext cx="2223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a:ln>
                  <a:noFill/>
                </a:ln>
                <a:solidFill>
                  <a:prstClr val="black"/>
                </a:solidFill>
                <a:effectLst/>
                <a:uLnTx/>
                <a:uFillTx/>
                <a:latin typeface="Aptos" panose="02110004020202020204"/>
                <a:ea typeface="+mn-ea"/>
                <a:cs typeface="+mn-cs"/>
              </a:rPr>
              <a:t>Temperature gradient</a:t>
            </a:r>
          </a:p>
        </p:txBody>
      </p:sp>
      <p:sp>
        <p:nvSpPr>
          <p:cNvPr id="31" name="TextBox 30">
            <a:extLst>
              <a:ext uri="{FF2B5EF4-FFF2-40B4-BE49-F238E27FC236}">
                <a16:creationId xmlns:a16="http://schemas.microsoft.com/office/drawing/2014/main" id="{A29DF871-899A-5FF7-2930-46F8942560F4}"/>
              </a:ext>
            </a:extLst>
          </p:cNvPr>
          <p:cNvSpPr txBox="1"/>
          <p:nvPr/>
        </p:nvSpPr>
        <p:spPr>
          <a:xfrm>
            <a:off x="9754485" y="221258"/>
            <a:ext cx="213036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Don’t do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Randomisation is essential for validity of experiments</a:t>
            </a:r>
          </a:p>
        </p:txBody>
      </p:sp>
      <p:cxnSp>
        <p:nvCxnSpPr>
          <p:cNvPr id="33" name="Straight Arrow Connector 32">
            <a:extLst>
              <a:ext uri="{FF2B5EF4-FFF2-40B4-BE49-F238E27FC236}">
                <a16:creationId xmlns:a16="http://schemas.microsoft.com/office/drawing/2014/main" id="{4BF32119-2E9A-6229-5947-F34DF23D39F3}"/>
              </a:ext>
            </a:extLst>
          </p:cNvPr>
          <p:cNvCxnSpPr/>
          <p:nvPr/>
        </p:nvCxnSpPr>
        <p:spPr>
          <a:xfrm flipH="1">
            <a:off x="8598019" y="1094792"/>
            <a:ext cx="1145136" cy="43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BB5FAF-179E-C2A6-EB0F-0EDCE53C7083}"/>
              </a:ext>
            </a:extLst>
          </p:cNvPr>
          <p:cNvSpPr txBox="1"/>
          <p:nvPr/>
        </p:nvSpPr>
        <p:spPr>
          <a:xfrm>
            <a:off x="10415340" y="3604208"/>
            <a:ext cx="20531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Blocking is a often</a:t>
            </a:r>
            <a:r>
              <a:rPr kumimoji="0" lang="en-GB" sz="1800" b="0" i="0" u="none" strike="noStrike" kern="1200" cap="none" spc="0" normalizeH="0" noProof="0" dirty="0">
                <a:ln>
                  <a:noFill/>
                </a:ln>
                <a:solidFill>
                  <a:prstClr val="black"/>
                </a:solidFill>
                <a:effectLst/>
                <a:uLnTx/>
                <a:uFillTx/>
                <a:latin typeface="MV Boli" panose="02000500030200090000" pitchFamily="2" charset="0"/>
                <a:ea typeface="+mn-ea"/>
                <a:cs typeface="MV Boli" panose="02000500030200090000" pitchFamily="2" charset="0"/>
              </a:rPr>
              <a:t> </a:t>
            </a:r>
            <a:r>
              <a:rPr kumimoji="0" lang="en-GB" sz="1800" b="0" i="0" u="none" strike="noStrike" kern="1200" cap="none" spc="0" normalizeH="0" baseline="0" noProof="0" dirty="0">
                <a:ln>
                  <a:noFill/>
                </a:ln>
                <a:solidFill>
                  <a:prstClr val="black"/>
                </a:solidFill>
                <a:effectLst/>
                <a:uLnTx/>
                <a:uFillTx/>
                <a:latin typeface="MV Boli" panose="02000500030200090000" pitchFamily="2" charset="0"/>
                <a:ea typeface="+mn-ea"/>
                <a:cs typeface="MV Boli" panose="02000500030200090000" pitchFamily="2" charset="0"/>
              </a:rPr>
              <a:t>a good idea</a:t>
            </a:r>
          </a:p>
        </p:txBody>
      </p:sp>
      <p:cxnSp>
        <p:nvCxnSpPr>
          <p:cNvPr id="36" name="Straight Arrow Connector 35">
            <a:extLst>
              <a:ext uri="{FF2B5EF4-FFF2-40B4-BE49-F238E27FC236}">
                <a16:creationId xmlns:a16="http://schemas.microsoft.com/office/drawing/2014/main" id="{C7EF3022-8E6A-FFB2-C189-EF59AFA0318A}"/>
              </a:ext>
            </a:extLst>
          </p:cNvPr>
          <p:cNvCxnSpPr/>
          <p:nvPr/>
        </p:nvCxnSpPr>
        <p:spPr>
          <a:xfrm flipH="1">
            <a:off x="9905405" y="4374860"/>
            <a:ext cx="430823" cy="20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933C357-5742-6CE7-9514-7D7F6824B8D8}"/>
              </a:ext>
            </a:extLst>
          </p:cNvPr>
          <p:cNvSpPr txBox="1"/>
          <p:nvPr/>
        </p:nvSpPr>
        <p:spPr>
          <a:xfrm>
            <a:off x="284289" y="3647035"/>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1</a:t>
            </a:r>
          </a:p>
        </p:txBody>
      </p:sp>
      <p:sp>
        <p:nvSpPr>
          <p:cNvPr id="11" name="TextBox 10">
            <a:extLst>
              <a:ext uri="{FF2B5EF4-FFF2-40B4-BE49-F238E27FC236}">
                <a16:creationId xmlns:a16="http://schemas.microsoft.com/office/drawing/2014/main" id="{9A99A9BA-35F6-0531-4D36-813EBAF9C7E5}"/>
              </a:ext>
            </a:extLst>
          </p:cNvPr>
          <p:cNvSpPr txBox="1"/>
          <p:nvPr/>
        </p:nvSpPr>
        <p:spPr>
          <a:xfrm>
            <a:off x="284289" y="4127373"/>
            <a:ext cx="760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110004020202020204"/>
                <a:ea typeface="+mn-ea"/>
                <a:cs typeface="+mn-cs"/>
              </a:rPr>
              <a:t>Row 2</a:t>
            </a:r>
          </a:p>
        </p:txBody>
      </p:sp>
      <p:graphicFrame>
        <p:nvGraphicFramePr>
          <p:cNvPr id="12" name="Content Placeholder 6">
            <a:extLst>
              <a:ext uri="{FF2B5EF4-FFF2-40B4-BE49-F238E27FC236}">
                <a16:creationId xmlns:a16="http://schemas.microsoft.com/office/drawing/2014/main" id="{2CC3FB0E-AD0B-14AC-1D7E-FC31E781E00F}"/>
              </a:ext>
            </a:extLst>
          </p:cNvPr>
          <p:cNvGraphicFramePr>
            <a:graphicFrameLocks/>
          </p:cNvGraphicFramePr>
          <p:nvPr/>
        </p:nvGraphicFramePr>
        <p:xfrm>
          <a:off x="1243708" y="3647035"/>
          <a:ext cx="4294296" cy="928708"/>
        </p:xfrm>
        <a:graphic>
          <a:graphicData uri="http://schemas.openxmlformats.org/drawingml/2006/table">
            <a:tbl>
              <a:tblPr bandRow="1">
                <a:tableStyleId>{5C22544A-7EE6-4342-B048-85BDC9FD1C3A}</a:tableStyleId>
              </a:tblPr>
              <a:tblGrid>
                <a:gridCol w="536787">
                  <a:extLst>
                    <a:ext uri="{9D8B030D-6E8A-4147-A177-3AD203B41FA5}">
                      <a16:colId xmlns:a16="http://schemas.microsoft.com/office/drawing/2014/main" val="2817707316"/>
                    </a:ext>
                  </a:extLst>
                </a:gridCol>
                <a:gridCol w="536787">
                  <a:extLst>
                    <a:ext uri="{9D8B030D-6E8A-4147-A177-3AD203B41FA5}">
                      <a16:colId xmlns:a16="http://schemas.microsoft.com/office/drawing/2014/main" val="4268891893"/>
                    </a:ext>
                  </a:extLst>
                </a:gridCol>
                <a:gridCol w="536787">
                  <a:extLst>
                    <a:ext uri="{9D8B030D-6E8A-4147-A177-3AD203B41FA5}">
                      <a16:colId xmlns:a16="http://schemas.microsoft.com/office/drawing/2014/main" val="1391026734"/>
                    </a:ext>
                  </a:extLst>
                </a:gridCol>
                <a:gridCol w="536787">
                  <a:extLst>
                    <a:ext uri="{9D8B030D-6E8A-4147-A177-3AD203B41FA5}">
                      <a16:colId xmlns:a16="http://schemas.microsoft.com/office/drawing/2014/main" val="2917783604"/>
                    </a:ext>
                  </a:extLst>
                </a:gridCol>
                <a:gridCol w="536787">
                  <a:extLst>
                    <a:ext uri="{9D8B030D-6E8A-4147-A177-3AD203B41FA5}">
                      <a16:colId xmlns:a16="http://schemas.microsoft.com/office/drawing/2014/main" val="3482778556"/>
                    </a:ext>
                  </a:extLst>
                </a:gridCol>
                <a:gridCol w="536787">
                  <a:extLst>
                    <a:ext uri="{9D8B030D-6E8A-4147-A177-3AD203B41FA5}">
                      <a16:colId xmlns:a16="http://schemas.microsoft.com/office/drawing/2014/main" val="2502195560"/>
                    </a:ext>
                  </a:extLst>
                </a:gridCol>
                <a:gridCol w="536787">
                  <a:extLst>
                    <a:ext uri="{9D8B030D-6E8A-4147-A177-3AD203B41FA5}">
                      <a16:colId xmlns:a16="http://schemas.microsoft.com/office/drawing/2014/main" val="3093829725"/>
                    </a:ext>
                  </a:extLst>
                </a:gridCol>
                <a:gridCol w="536787">
                  <a:extLst>
                    <a:ext uri="{9D8B030D-6E8A-4147-A177-3AD203B41FA5}">
                      <a16:colId xmlns:a16="http://schemas.microsoft.com/office/drawing/2014/main" val="3453659667"/>
                    </a:ext>
                  </a:extLst>
                </a:gridCol>
              </a:tblGrid>
              <a:tr h="464354">
                <a:tc>
                  <a:txBody>
                    <a:bodyPr/>
                    <a:lstStyle/>
                    <a:p>
                      <a:r>
                        <a:rPr lang="en-GB"/>
                        <a:t>A</a:t>
                      </a:r>
                    </a:p>
                  </a:txBody>
                  <a:tcPr/>
                </a:tc>
                <a:tc>
                  <a:txBody>
                    <a:bodyPr/>
                    <a:lstStyle/>
                    <a:p>
                      <a:r>
                        <a:rPr lang="en-GB"/>
                        <a:t>B</a:t>
                      </a:r>
                    </a:p>
                  </a:txBody>
                  <a:tcPr/>
                </a:tc>
                <a:tc>
                  <a:txBody>
                    <a:bodyPr/>
                    <a:lstStyle/>
                    <a:p>
                      <a:r>
                        <a:rPr lang="en-GB"/>
                        <a:t>A</a:t>
                      </a:r>
                    </a:p>
                  </a:txBody>
                  <a:tcPr/>
                </a:tc>
                <a:tc>
                  <a:txBody>
                    <a:bodyPr/>
                    <a:lstStyle/>
                    <a:p>
                      <a:r>
                        <a:rPr lang="en-GB"/>
                        <a:t>B</a:t>
                      </a:r>
                    </a:p>
                  </a:txBody>
                  <a:tcPr/>
                </a:tc>
                <a:tc>
                  <a:txBody>
                    <a:bodyPr/>
                    <a:lstStyle/>
                    <a:p>
                      <a:r>
                        <a:rPr lang="en-GB" dirty="0"/>
                        <a:t>A</a:t>
                      </a:r>
                    </a:p>
                  </a:txBody>
                  <a:tcPr/>
                </a:tc>
                <a:tc>
                  <a:txBody>
                    <a:bodyPr/>
                    <a:lstStyle/>
                    <a:p>
                      <a:r>
                        <a:rPr lang="en-GB" dirty="0"/>
                        <a:t>B</a:t>
                      </a:r>
                    </a:p>
                  </a:txBody>
                  <a:tcPr/>
                </a:tc>
                <a:tc>
                  <a:txBody>
                    <a:bodyPr/>
                    <a:lstStyle/>
                    <a:p>
                      <a:r>
                        <a:rPr lang="en-GB" dirty="0"/>
                        <a:t>A</a:t>
                      </a:r>
                    </a:p>
                  </a:txBody>
                  <a:tcPr/>
                </a:tc>
                <a:tc>
                  <a:txBody>
                    <a:bodyPr/>
                    <a:lstStyle/>
                    <a:p>
                      <a:r>
                        <a:rPr lang="en-GB"/>
                        <a:t>B</a:t>
                      </a:r>
                    </a:p>
                  </a:txBody>
                  <a:tcPr/>
                </a:tc>
                <a:extLst>
                  <a:ext uri="{0D108BD9-81ED-4DB2-BD59-A6C34878D82A}">
                    <a16:rowId xmlns:a16="http://schemas.microsoft.com/office/drawing/2014/main" val="377676530"/>
                  </a:ext>
                </a:extLst>
              </a:tr>
              <a:tr h="464354">
                <a:tc>
                  <a:txBody>
                    <a:bodyPr/>
                    <a:lstStyle/>
                    <a:p>
                      <a:r>
                        <a:rPr lang="en-GB"/>
                        <a:t>A</a:t>
                      </a:r>
                    </a:p>
                  </a:txBody>
                  <a:tcPr/>
                </a:tc>
                <a:tc>
                  <a:txBody>
                    <a:bodyPr/>
                    <a:lstStyle/>
                    <a:p>
                      <a:r>
                        <a:rPr lang="en-GB" dirty="0"/>
                        <a:t>B</a:t>
                      </a:r>
                    </a:p>
                  </a:txBody>
                  <a:tcPr/>
                </a:tc>
                <a:tc>
                  <a:txBody>
                    <a:bodyPr/>
                    <a:lstStyle/>
                    <a:p>
                      <a:r>
                        <a:rPr lang="en-GB"/>
                        <a:t>A</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tc>
                  <a:txBody>
                    <a:bodyPr/>
                    <a:lstStyle/>
                    <a:p>
                      <a:r>
                        <a:rPr lang="en-GB" dirty="0"/>
                        <a:t>A</a:t>
                      </a:r>
                    </a:p>
                  </a:txBody>
                  <a:tcPr/>
                </a:tc>
                <a:tc>
                  <a:txBody>
                    <a:bodyPr/>
                    <a:lstStyle/>
                    <a:p>
                      <a:r>
                        <a:rPr lang="en-GB" dirty="0"/>
                        <a:t>B</a:t>
                      </a:r>
                    </a:p>
                  </a:txBody>
                  <a:tcPr/>
                </a:tc>
                <a:extLst>
                  <a:ext uri="{0D108BD9-81ED-4DB2-BD59-A6C34878D82A}">
                    <a16:rowId xmlns:a16="http://schemas.microsoft.com/office/drawing/2014/main" val="692024858"/>
                  </a:ext>
                </a:extLst>
              </a:tr>
            </a:tbl>
          </a:graphicData>
        </a:graphic>
      </p:graphicFrame>
      <p:sp>
        <p:nvSpPr>
          <p:cNvPr id="32" name="TextBox 31">
            <a:extLst>
              <a:ext uri="{FF2B5EF4-FFF2-40B4-BE49-F238E27FC236}">
                <a16:creationId xmlns:a16="http://schemas.microsoft.com/office/drawing/2014/main" id="{4E391D9E-D57B-AB01-15DF-B93F34813320}"/>
              </a:ext>
            </a:extLst>
          </p:cNvPr>
          <p:cNvSpPr txBox="1"/>
          <p:nvPr/>
        </p:nvSpPr>
        <p:spPr>
          <a:xfrm>
            <a:off x="5994395" y="3696541"/>
            <a:ext cx="468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mn-cs"/>
              </a:rPr>
              <a:t>Simple blocking</a:t>
            </a:r>
          </a:p>
        </p:txBody>
      </p:sp>
    </p:spTree>
    <p:extLst>
      <p:ext uri="{BB962C8B-B14F-4D97-AF65-F5344CB8AC3E}">
        <p14:creationId xmlns:p14="http://schemas.microsoft.com/office/powerpoint/2010/main" val="26276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5" grpId="0"/>
      <p:bldP spid="6" grpId="0"/>
      <p:bldP spid="8" grpId="0"/>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P spid="31" grpId="0"/>
      <p:bldP spid="34" grpId="0"/>
      <p:bldP spid="3" grpId="0"/>
      <p:bldP spid="1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B640-9113-92D3-E3B3-B065666D308A}"/>
              </a:ext>
            </a:extLst>
          </p:cNvPr>
          <p:cNvSpPr>
            <a:spLocks noGrp="1"/>
          </p:cNvSpPr>
          <p:nvPr>
            <p:ph type="title"/>
          </p:nvPr>
        </p:nvSpPr>
        <p:spPr/>
        <p:txBody>
          <a:bodyPr/>
          <a:lstStyle/>
          <a:p>
            <a:r>
              <a:rPr lang="en-GB"/>
              <a:t>Identifying nuisance variables</a:t>
            </a:r>
          </a:p>
        </p:txBody>
      </p:sp>
      <p:sp>
        <p:nvSpPr>
          <p:cNvPr id="3" name="Content Placeholder 2">
            <a:extLst>
              <a:ext uri="{FF2B5EF4-FFF2-40B4-BE49-F238E27FC236}">
                <a16:creationId xmlns:a16="http://schemas.microsoft.com/office/drawing/2014/main" id="{E47F11F9-A6C7-710C-6FB4-CBFFDA82CA0C}"/>
              </a:ext>
            </a:extLst>
          </p:cNvPr>
          <p:cNvSpPr>
            <a:spLocks noGrp="1"/>
          </p:cNvSpPr>
          <p:nvPr>
            <p:ph idx="1"/>
          </p:nvPr>
        </p:nvSpPr>
        <p:spPr>
          <a:xfrm>
            <a:off x="486507" y="1377217"/>
            <a:ext cx="6749562" cy="4408121"/>
          </a:xfrm>
        </p:spPr>
        <p:txBody>
          <a:bodyPr>
            <a:normAutofit/>
          </a:bodyPr>
          <a:lstStyle/>
          <a:p>
            <a:pPr marL="0" indent="0">
              <a:buNone/>
            </a:pPr>
            <a:r>
              <a:rPr lang="en-GB" sz="2000" dirty="0"/>
              <a:t>Suppose we want to test the effect of a treatment on microbial richness in mice?</a:t>
            </a:r>
          </a:p>
          <a:p>
            <a:endParaRPr lang="en-GB" sz="2000" dirty="0"/>
          </a:p>
          <a:p>
            <a:r>
              <a:rPr lang="en-GB" sz="2000" dirty="0"/>
              <a:t>Treated samples (N=20)</a:t>
            </a:r>
          </a:p>
          <a:p>
            <a:r>
              <a:rPr lang="en-GB" sz="2000" dirty="0"/>
              <a:t>Untreated (control) samples (N=20)</a:t>
            </a:r>
          </a:p>
          <a:p>
            <a:endParaRPr lang="en-GB" sz="2000" dirty="0"/>
          </a:p>
          <a:p>
            <a:pPr marL="0" indent="0">
              <a:buNone/>
            </a:pPr>
            <a:r>
              <a:rPr lang="en-GB" sz="2000" dirty="0"/>
              <a:t>We need to keep mice in groups of four</a:t>
            </a:r>
          </a:p>
          <a:p>
            <a:pPr marL="0" indent="0">
              <a:buNone/>
            </a:pPr>
            <a:r>
              <a:rPr lang="en-GB" sz="2000" dirty="0"/>
              <a:t>We need to run sequencing in two plates</a:t>
            </a:r>
          </a:p>
          <a:p>
            <a:endParaRPr lang="en-GB" sz="2000" dirty="0"/>
          </a:p>
          <a:p>
            <a:pPr marL="0" indent="0">
              <a:buNone/>
            </a:pPr>
            <a:r>
              <a:rPr lang="en-GB" sz="2000" dirty="0"/>
              <a:t>How should we approach this?</a:t>
            </a:r>
          </a:p>
          <a:p>
            <a:pPr marL="0" indent="0">
              <a:buNone/>
            </a:pPr>
            <a:r>
              <a:rPr lang="en-GB" sz="2000" dirty="0"/>
              <a:t>What nuisance factors might there be?</a:t>
            </a:r>
          </a:p>
        </p:txBody>
      </p:sp>
      <p:sp>
        <p:nvSpPr>
          <p:cNvPr id="4" name="TextBox 3">
            <a:extLst>
              <a:ext uri="{FF2B5EF4-FFF2-40B4-BE49-F238E27FC236}">
                <a16:creationId xmlns:a16="http://schemas.microsoft.com/office/drawing/2014/main" id="{00CCC653-8F8A-9E33-5E67-56A75A5BB334}"/>
              </a:ext>
            </a:extLst>
          </p:cNvPr>
          <p:cNvSpPr txBox="1"/>
          <p:nvPr/>
        </p:nvSpPr>
        <p:spPr>
          <a:xfrm>
            <a:off x="7165731" y="1377217"/>
            <a:ext cx="4363387"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GB" b="1" dirty="0">
                <a:latin typeface="MV Boli" panose="02000500030200090000" pitchFamily="2" charset="0"/>
                <a:cs typeface="MV Boli" panose="02000500030200090000" pitchFamily="2" charset="0"/>
              </a:rPr>
              <a:t>Nuisance variables</a:t>
            </a:r>
          </a:p>
          <a:p>
            <a:pPr algn="ctr"/>
            <a:endParaRPr lang="en-GB" dirty="0"/>
          </a:p>
          <a:p>
            <a:pPr algn="ctr"/>
            <a:r>
              <a:rPr lang="en-GB" dirty="0">
                <a:latin typeface="MV Boli" panose="02000500030200090000" pitchFamily="2" charset="0"/>
                <a:cs typeface="MV Boli" panose="02000500030200090000" pitchFamily="2" charset="0"/>
              </a:rPr>
              <a:t>(what might affect the measured value of microbial richness?)</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Mouse variation</a:t>
            </a:r>
          </a:p>
          <a:p>
            <a:pPr algn="ctr"/>
            <a:r>
              <a:rPr lang="en-GB" dirty="0">
                <a:latin typeface="MV Boli" panose="02000500030200090000" pitchFamily="2" charset="0"/>
                <a:cs typeface="MV Boli" panose="02000500030200090000" pitchFamily="2" charset="0"/>
              </a:rPr>
              <a:t>Mouse age, sex, background diet</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Housing conditions</a:t>
            </a:r>
          </a:p>
          <a:p>
            <a:pPr algn="ctr"/>
            <a:r>
              <a:rPr lang="en-GB" dirty="0">
                <a:latin typeface="MV Boli" panose="02000500030200090000" pitchFamily="2" charset="0"/>
                <a:cs typeface="MV Boli" panose="02000500030200090000" pitchFamily="2" charset="0"/>
              </a:rPr>
              <a:t>Cage effects?</a:t>
            </a:r>
          </a:p>
          <a:p>
            <a:pPr algn="ctr"/>
            <a:r>
              <a:rPr lang="en-GB" dirty="0">
                <a:latin typeface="MV Boli" panose="02000500030200090000" pitchFamily="2" charset="0"/>
                <a:cs typeface="MV Boli" panose="02000500030200090000" pitchFamily="2" charset="0"/>
              </a:rPr>
              <a:t>Lab tech?</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Measurement factors</a:t>
            </a:r>
          </a:p>
          <a:p>
            <a:pPr algn="ctr"/>
            <a:r>
              <a:rPr lang="en-GB" dirty="0">
                <a:latin typeface="MV Boli" panose="02000500030200090000" pitchFamily="2" charset="0"/>
                <a:cs typeface="MV Boli" panose="02000500030200090000" pitchFamily="2" charset="0"/>
              </a:rPr>
              <a:t>Sequencing Batch </a:t>
            </a:r>
          </a:p>
          <a:p>
            <a:pPr algn="ctr"/>
            <a:endParaRPr lang="en-GB" dirty="0">
              <a:latin typeface="MV Boli" panose="02000500030200090000" pitchFamily="2" charset="0"/>
              <a:cs typeface="MV Boli" panose="02000500030200090000" pitchFamily="2" charset="0"/>
            </a:endParaRPr>
          </a:p>
          <a:p>
            <a:pPr algn="ctr"/>
            <a:r>
              <a:rPr lang="en-GB" dirty="0">
                <a:latin typeface="MV Boli" panose="02000500030200090000" pitchFamily="2" charset="0"/>
                <a:cs typeface="MV Boli" panose="02000500030200090000" pitchFamily="2" charset="0"/>
              </a:rPr>
              <a:t>Potential bias from each source</a:t>
            </a:r>
          </a:p>
        </p:txBody>
      </p:sp>
    </p:spTree>
    <p:extLst>
      <p:ext uri="{BB962C8B-B14F-4D97-AF65-F5344CB8AC3E}">
        <p14:creationId xmlns:p14="http://schemas.microsoft.com/office/powerpoint/2010/main" val="319604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67E7-F330-1DCF-FCF7-5FA5D8FCEC33}"/>
              </a:ext>
            </a:extLst>
          </p:cNvPr>
          <p:cNvSpPr>
            <a:spLocks noGrp="1"/>
          </p:cNvSpPr>
          <p:nvPr>
            <p:ph type="title"/>
          </p:nvPr>
        </p:nvSpPr>
        <p:spPr/>
        <p:txBody>
          <a:bodyPr/>
          <a:lstStyle/>
          <a:p>
            <a:r>
              <a:rPr lang="en-GB"/>
              <a:t>Design equation</a:t>
            </a:r>
          </a:p>
        </p:txBody>
      </p:sp>
      <p:sp>
        <p:nvSpPr>
          <p:cNvPr id="4" name="Content Placeholder 2">
            <a:extLst>
              <a:ext uri="{FF2B5EF4-FFF2-40B4-BE49-F238E27FC236}">
                <a16:creationId xmlns:a16="http://schemas.microsoft.com/office/drawing/2014/main" id="{266BA76B-2E9C-4978-E32F-D07140BD829A}"/>
              </a:ext>
            </a:extLst>
          </p:cNvPr>
          <p:cNvSpPr>
            <a:spLocks noGrp="1"/>
          </p:cNvSpPr>
          <p:nvPr>
            <p:ph idx="1"/>
          </p:nvPr>
        </p:nvSpPr>
        <p:spPr>
          <a:xfrm>
            <a:off x="874713" y="2955925"/>
            <a:ext cx="10515600" cy="3902075"/>
          </a:xfrm>
        </p:spPr>
        <p:txBody>
          <a:bodyPr>
            <a:normAutofit/>
          </a:bodyPr>
          <a:lstStyle/>
          <a:p>
            <a:pPr marL="0" indent="0">
              <a:buNone/>
            </a:pPr>
            <a:r>
              <a:rPr lang="en-GB" sz="2400" dirty="0"/>
              <a:t>How do we ensure these covariates don’t </a:t>
            </a:r>
            <a:r>
              <a:rPr lang="en-GB" sz="2400" b="1" dirty="0"/>
              <a:t>bias</a:t>
            </a:r>
            <a:r>
              <a:rPr lang="en-GB" sz="2400" dirty="0"/>
              <a:t> the outcome?</a:t>
            </a:r>
          </a:p>
          <a:p>
            <a:r>
              <a:rPr lang="en-GB" sz="2400" dirty="0"/>
              <a:t>Ensure </a:t>
            </a:r>
            <a:r>
              <a:rPr lang="en-GB" sz="2400" b="1" dirty="0"/>
              <a:t>no links </a:t>
            </a:r>
            <a:r>
              <a:rPr lang="en-GB" sz="2400" dirty="0"/>
              <a:t>between each of these nuisance factors and treatment</a:t>
            </a:r>
          </a:p>
          <a:p>
            <a:r>
              <a:rPr lang="en-GB" sz="2400" dirty="0"/>
              <a:t>Randomisation</a:t>
            </a:r>
          </a:p>
          <a:p>
            <a:pPr marL="0" indent="0">
              <a:buNone/>
            </a:pPr>
            <a:endParaRPr lang="en-GB" sz="2400" dirty="0"/>
          </a:p>
          <a:p>
            <a:pPr marL="0" indent="0">
              <a:buNone/>
            </a:pPr>
            <a:r>
              <a:rPr lang="en-GB" sz="2400" dirty="0"/>
              <a:t>How do we </a:t>
            </a:r>
            <a:r>
              <a:rPr lang="en-GB" sz="2400" b="1" dirty="0"/>
              <a:t>reduce the variation </a:t>
            </a:r>
            <a:r>
              <a:rPr lang="en-GB" sz="2400" dirty="0"/>
              <a:t>associated with each factor?</a:t>
            </a:r>
          </a:p>
        </p:txBody>
      </p:sp>
      <p:sp>
        <p:nvSpPr>
          <p:cNvPr id="6" name="TextBox 5">
            <a:extLst>
              <a:ext uri="{FF2B5EF4-FFF2-40B4-BE49-F238E27FC236}">
                <a16:creationId xmlns:a16="http://schemas.microsoft.com/office/drawing/2014/main" id="{3A117A5B-CBE8-B8CA-97E3-7D9BBEC8A156}"/>
              </a:ext>
            </a:extLst>
          </p:cNvPr>
          <p:cNvSpPr txBox="1"/>
          <p:nvPr/>
        </p:nvSpPr>
        <p:spPr>
          <a:xfrm>
            <a:off x="427038" y="1683435"/>
            <a:ext cx="11410950" cy="954107"/>
          </a:xfrm>
          <a:prstGeom prst="rect">
            <a:avLst/>
          </a:prstGeom>
          <a:noFill/>
        </p:spPr>
        <p:txBody>
          <a:bodyPr wrap="square">
            <a:spAutoFit/>
          </a:bodyPr>
          <a:lstStyle/>
          <a:p>
            <a:pPr algn="ctr"/>
            <a:r>
              <a:rPr lang="en-GB" sz="2800" b="1" dirty="0"/>
              <a:t>Richness = </a:t>
            </a:r>
            <a:r>
              <a:rPr lang="en-GB" sz="2800" b="1" dirty="0">
                <a:solidFill>
                  <a:srgbClr val="00B050"/>
                </a:solidFill>
              </a:rPr>
              <a:t>Treatment </a:t>
            </a:r>
            <a:r>
              <a:rPr lang="en-GB" sz="2800" b="1" dirty="0"/>
              <a:t>+ </a:t>
            </a:r>
            <a:r>
              <a:rPr lang="en-GB" sz="2800" b="1" dirty="0">
                <a:solidFill>
                  <a:srgbClr val="FF0000"/>
                </a:solidFill>
              </a:rPr>
              <a:t>mouse characteristics + lab conditions + </a:t>
            </a:r>
            <a:br>
              <a:rPr lang="en-GB" sz="2800" b="1" dirty="0">
                <a:solidFill>
                  <a:srgbClr val="FF0000"/>
                </a:solidFill>
              </a:rPr>
            </a:br>
            <a:r>
              <a:rPr lang="en-GB" sz="2800" b="1" dirty="0">
                <a:solidFill>
                  <a:srgbClr val="FF0000"/>
                </a:solidFill>
              </a:rPr>
              <a:t>sequencing effects </a:t>
            </a:r>
            <a:r>
              <a:rPr lang="en-GB" sz="2800" b="1" dirty="0"/>
              <a:t>+ …. + </a:t>
            </a:r>
            <a:r>
              <a:rPr lang="en-GB" sz="2800" b="1" dirty="0">
                <a:solidFill>
                  <a:srgbClr val="FFC000"/>
                </a:solidFill>
              </a:rPr>
              <a:t>measurement error </a:t>
            </a:r>
          </a:p>
        </p:txBody>
      </p:sp>
    </p:spTree>
    <p:extLst>
      <p:ext uri="{BB962C8B-B14F-4D97-AF65-F5344CB8AC3E}">
        <p14:creationId xmlns:p14="http://schemas.microsoft.com/office/powerpoint/2010/main" val="6593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9912-8396-AB68-FBED-629EF6DC423E}"/>
              </a:ext>
            </a:extLst>
          </p:cNvPr>
          <p:cNvSpPr>
            <a:spLocks noGrp="1"/>
          </p:cNvSpPr>
          <p:nvPr>
            <p:ph type="title"/>
          </p:nvPr>
        </p:nvSpPr>
        <p:spPr/>
        <p:txBody>
          <a:bodyPr/>
          <a:lstStyle/>
          <a:p>
            <a:r>
              <a:rPr lang="en-GB"/>
              <a:t>Experimental design texts</a:t>
            </a:r>
          </a:p>
        </p:txBody>
      </p:sp>
      <p:pic>
        <p:nvPicPr>
          <p:cNvPr id="5" name="Content Placeholder 4" descr="A book with a colorful square design&#10;&#10;Description automatically generated">
            <a:extLst>
              <a:ext uri="{FF2B5EF4-FFF2-40B4-BE49-F238E27FC236}">
                <a16:creationId xmlns:a16="http://schemas.microsoft.com/office/drawing/2014/main" id="{2F3D3D31-A038-E371-E294-C203C0885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207" y="1324464"/>
            <a:ext cx="2926556" cy="3902075"/>
          </a:xfrm>
        </p:spPr>
      </p:pic>
      <p:pic>
        <p:nvPicPr>
          <p:cNvPr id="9" name="Picture 8" descr="A drop of water dripping from a pipette&#10;&#10;Description automatically generated">
            <a:extLst>
              <a:ext uri="{FF2B5EF4-FFF2-40B4-BE49-F238E27FC236}">
                <a16:creationId xmlns:a16="http://schemas.microsoft.com/office/drawing/2014/main" id="{FBD5D844-5340-D38C-BF57-1391337F6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248" y="1324464"/>
            <a:ext cx="2908501" cy="3789578"/>
          </a:xfrm>
          <a:prstGeom prst="rect">
            <a:avLst/>
          </a:prstGeom>
        </p:spPr>
      </p:pic>
      <p:sp>
        <p:nvSpPr>
          <p:cNvPr id="10" name="TextBox 9">
            <a:extLst>
              <a:ext uri="{FF2B5EF4-FFF2-40B4-BE49-F238E27FC236}">
                <a16:creationId xmlns:a16="http://schemas.microsoft.com/office/drawing/2014/main" id="{BF5E8E27-A7F4-8A87-3BF1-8BA03D2C0DDB}"/>
              </a:ext>
            </a:extLst>
          </p:cNvPr>
          <p:cNvSpPr txBox="1"/>
          <p:nvPr/>
        </p:nvSpPr>
        <p:spPr>
          <a:xfrm>
            <a:off x="352187" y="5243877"/>
            <a:ext cx="2995576" cy="738664"/>
          </a:xfrm>
          <a:prstGeom prst="rect">
            <a:avLst/>
          </a:prstGeom>
          <a:noFill/>
        </p:spPr>
        <p:txBody>
          <a:bodyPr wrap="square" rtlCol="0">
            <a:spAutoFit/>
          </a:bodyPr>
          <a:lstStyle/>
          <a:p>
            <a:r>
              <a:rPr lang="en-GB" sz="1400" dirty="0"/>
              <a:t>1949 (5</a:t>
            </a:r>
            <a:r>
              <a:rPr lang="en-GB" sz="1400" baseline="30000" dirty="0"/>
              <a:t>th</a:t>
            </a:r>
            <a:r>
              <a:rPr lang="en-GB" sz="1400" dirty="0"/>
              <a:t> ed).  But still very relevant and interesting to read.</a:t>
            </a:r>
          </a:p>
          <a:p>
            <a:r>
              <a:rPr lang="en-GB" sz="1400" i="1" dirty="0"/>
              <a:t>A word on Fisher and Galton..</a:t>
            </a:r>
          </a:p>
        </p:txBody>
      </p:sp>
      <p:sp>
        <p:nvSpPr>
          <p:cNvPr id="11" name="TextBox 10">
            <a:extLst>
              <a:ext uri="{FF2B5EF4-FFF2-40B4-BE49-F238E27FC236}">
                <a16:creationId xmlns:a16="http://schemas.microsoft.com/office/drawing/2014/main" id="{BAD195B2-9901-6365-B915-F58B0A4ABC30}"/>
              </a:ext>
            </a:extLst>
          </p:cNvPr>
          <p:cNvSpPr txBox="1"/>
          <p:nvPr/>
        </p:nvSpPr>
        <p:spPr>
          <a:xfrm>
            <a:off x="3483921" y="5148964"/>
            <a:ext cx="2783529" cy="954107"/>
          </a:xfrm>
          <a:prstGeom prst="rect">
            <a:avLst/>
          </a:prstGeom>
          <a:noFill/>
        </p:spPr>
        <p:txBody>
          <a:bodyPr wrap="square" rtlCol="0">
            <a:spAutoFit/>
          </a:bodyPr>
          <a:lstStyle/>
          <a:p>
            <a:r>
              <a:rPr lang="en-GB" sz="1400" dirty="0"/>
              <a:t>Very practical and accessible, particularly useful for animal studies but also for bench scientists</a:t>
            </a:r>
          </a:p>
        </p:txBody>
      </p:sp>
      <p:pic>
        <p:nvPicPr>
          <p:cNvPr id="13" name="Picture 12" descr="A screenshot of a cell phone&#10;&#10;Description automatically generated">
            <a:extLst>
              <a:ext uri="{FF2B5EF4-FFF2-40B4-BE49-F238E27FC236}">
                <a16:creationId xmlns:a16="http://schemas.microsoft.com/office/drawing/2014/main" id="{53E32BE7-9A1A-A189-BBEC-E5616B72C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7234" y="1324464"/>
            <a:ext cx="2658019" cy="3789577"/>
          </a:xfrm>
          <a:prstGeom prst="rect">
            <a:avLst/>
          </a:prstGeom>
        </p:spPr>
      </p:pic>
      <p:sp>
        <p:nvSpPr>
          <p:cNvPr id="14" name="TextBox 13">
            <a:extLst>
              <a:ext uri="{FF2B5EF4-FFF2-40B4-BE49-F238E27FC236}">
                <a16:creationId xmlns:a16="http://schemas.microsoft.com/office/drawing/2014/main" id="{BAD4212B-4435-56F1-6FBB-CCCBB38DC1E3}"/>
              </a:ext>
            </a:extLst>
          </p:cNvPr>
          <p:cNvSpPr txBox="1"/>
          <p:nvPr/>
        </p:nvSpPr>
        <p:spPr>
          <a:xfrm>
            <a:off x="6704478" y="5148964"/>
            <a:ext cx="2783529" cy="523220"/>
          </a:xfrm>
          <a:prstGeom prst="rect">
            <a:avLst/>
          </a:prstGeom>
          <a:noFill/>
        </p:spPr>
        <p:txBody>
          <a:bodyPr wrap="square" rtlCol="0">
            <a:spAutoFit/>
          </a:bodyPr>
          <a:lstStyle/>
          <a:p>
            <a:r>
              <a:rPr lang="en-GB" sz="1400" dirty="0"/>
              <a:t>The basics of doing research with actual people in a clinical context</a:t>
            </a:r>
          </a:p>
        </p:txBody>
      </p:sp>
    </p:spTree>
    <p:extLst>
      <p:ext uri="{BB962C8B-B14F-4D97-AF65-F5344CB8AC3E}">
        <p14:creationId xmlns:p14="http://schemas.microsoft.com/office/powerpoint/2010/main" val="3980124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94AB-FB89-2801-0DBA-B713F843D07B}"/>
              </a:ext>
            </a:extLst>
          </p:cNvPr>
          <p:cNvSpPr>
            <a:spLocks noGrp="1"/>
          </p:cNvSpPr>
          <p:nvPr>
            <p:ph type="title"/>
          </p:nvPr>
        </p:nvSpPr>
        <p:spPr/>
        <p:txBody>
          <a:bodyPr/>
          <a:lstStyle/>
          <a:p>
            <a:r>
              <a:rPr lang="en-GB"/>
              <a:t>Bias/variance reduction methods</a:t>
            </a:r>
          </a:p>
        </p:txBody>
      </p:sp>
      <p:sp>
        <p:nvSpPr>
          <p:cNvPr id="3" name="Content Placeholder 2">
            <a:extLst>
              <a:ext uri="{FF2B5EF4-FFF2-40B4-BE49-F238E27FC236}">
                <a16:creationId xmlns:a16="http://schemas.microsoft.com/office/drawing/2014/main" id="{D72153BE-9C48-1212-4F77-7A99C5BB9164}"/>
              </a:ext>
            </a:extLst>
          </p:cNvPr>
          <p:cNvSpPr>
            <a:spLocks noGrp="1"/>
          </p:cNvSpPr>
          <p:nvPr>
            <p:ph idx="1"/>
          </p:nvPr>
        </p:nvSpPr>
        <p:spPr/>
        <p:txBody>
          <a:bodyPr>
            <a:normAutofit fontScale="77500" lnSpcReduction="20000"/>
          </a:bodyPr>
          <a:lstStyle/>
          <a:p>
            <a:pPr marL="0" indent="0">
              <a:buNone/>
            </a:pPr>
            <a:r>
              <a:rPr lang="en-GB" sz="2400" b="1" dirty="0"/>
              <a:t>1) </a:t>
            </a:r>
            <a:r>
              <a:rPr lang="en-GB" sz="2400" b="1" i="1" dirty="0"/>
              <a:t>Try</a:t>
            </a:r>
            <a:r>
              <a:rPr lang="en-GB" sz="2400" b="1" dirty="0"/>
              <a:t> to reduce variation associated with each source of bias?</a:t>
            </a:r>
          </a:p>
          <a:p>
            <a:pPr marL="0" indent="0">
              <a:buNone/>
            </a:pPr>
            <a:r>
              <a:rPr lang="en-GB" sz="2400" b="1" dirty="0"/>
              <a:t>	</a:t>
            </a:r>
          </a:p>
          <a:p>
            <a:pPr marL="0" indent="0">
              <a:buNone/>
            </a:pPr>
            <a:r>
              <a:rPr lang="en-GB" sz="2400" b="1" dirty="0"/>
              <a:t>2) Balance / blocking</a:t>
            </a:r>
          </a:p>
          <a:p>
            <a:pPr marL="457200" lvl="1" indent="0">
              <a:buNone/>
            </a:pPr>
            <a:r>
              <a:rPr lang="en-GB" sz="2000" dirty="0"/>
              <a:t>Paired samples – each mouse gets both treatments?</a:t>
            </a:r>
          </a:p>
          <a:p>
            <a:pPr marL="457200" lvl="1" indent="0">
              <a:buNone/>
            </a:pPr>
            <a:r>
              <a:rPr lang="en-GB" sz="2000" dirty="0"/>
              <a:t>Equal numbers treated/untreated across sex etc..</a:t>
            </a:r>
          </a:p>
          <a:p>
            <a:pPr marL="0" indent="0">
              <a:buNone/>
            </a:pPr>
            <a:endParaRPr lang="en-GB" sz="2400" b="1" dirty="0"/>
          </a:p>
          <a:p>
            <a:pPr marL="0" indent="0">
              <a:buNone/>
            </a:pPr>
            <a:r>
              <a:rPr lang="en-GB" sz="2400" b="1" dirty="0"/>
              <a:t>3) Randomisation</a:t>
            </a:r>
          </a:p>
          <a:p>
            <a:pPr marL="457200" lvl="1" indent="0">
              <a:buNone/>
            </a:pPr>
            <a:r>
              <a:rPr lang="en-GB" sz="2000" dirty="0"/>
              <a:t>Mice randomly allocated to cages?</a:t>
            </a:r>
          </a:p>
          <a:p>
            <a:pPr marL="457200" lvl="1" indent="0">
              <a:buNone/>
            </a:pPr>
            <a:r>
              <a:rPr lang="en-GB" sz="2000" dirty="0"/>
              <a:t>Cages randomly allocated to treatments?</a:t>
            </a:r>
          </a:p>
          <a:p>
            <a:pPr marL="457200" lvl="1" indent="0">
              <a:buNone/>
            </a:pPr>
            <a:r>
              <a:rPr lang="en-GB" sz="2000" dirty="0"/>
              <a:t>Random order for sequencing?</a:t>
            </a:r>
          </a:p>
          <a:p>
            <a:pPr marL="457200" lvl="1" indent="0">
              <a:buNone/>
            </a:pPr>
            <a:endParaRPr lang="en-GB" sz="2000" dirty="0"/>
          </a:p>
          <a:p>
            <a:pPr marL="0" indent="0">
              <a:buNone/>
            </a:pPr>
            <a:r>
              <a:rPr lang="en-GB" sz="2400" b="1" dirty="0"/>
              <a:t>4) Statistical correction to remove variance</a:t>
            </a:r>
          </a:p>
          <a:p>
            <a:pPr marL="457200" lvl="1" indent="0">
              <a:buNone/>
            </a:pPr>
            <a:r>
              <a:rPr lang="en-GB" sz="2000" dirty="0"/>
              <a:t>Adjust for these factors in the analysis model!</a:t>
            </a:r>
            <a:br>
              <a:rPr lang="en-GB" sz="2000" dirty="0"/>
            </a:br>
            <a:endParaRPr lang="en-GB" sz="2000" dirty="0"/>
          </a:p>
        </p:txBody>
      </p:sp>
      <p:sp>
        <p:nvSpPr>
          <p:cNvPr id="26" name="TextBox 25">
            <a:extLst>
              <a:ext uri="{FF2B5EF4-FFF2-40B4-BE49-F238E27FC236}">
                <a16:creationId xmlns:a16="http://schemas.microsoft.com/office/drawing/2014/main" id="{96B3FAF8-7F6B-3701-5EF9-F9F29B633F42}"/>
              </a:ext>
            </a:extLst>
          </p:cNvPr>
          <p:cNvSpPr txBox="1"/>
          <p:nvPr/>
        </p:nvSpPr>
        <p:spPr>
          <a:xfrm>
            <a:off x="6534150" y="2505670"/>
            <a:ext cx="5168403" cy="923330"/>
          </a:xfrm>
          <a:prstGeom prst="rect">
            <a:avLst/>
          </a:prstGeom>
          <a:noFill/>
        </p:spPr>
        <p:txBody>
          <a:bodyPr wrap="none" rtlCol="0">
            <a:spAutoFit/>
          </a:bodyPr>
          <a:lstStyle/>
          <a:p>
            <a:pPr algn="ctr"/>
            <a:r>
              <a:rPr lang="en-GB">
                <a:latin typeface="MV Boli" panose="02000500030200090000" pitchFamily="2" charset="0"/>
                <a:cs typeface="MV Boli" panose="02000500030200090000" pitchFamily="2" charset="0"/>
              </a:rPr>
              <a:t>Helps avoid imbalance, improve precision</a:t>
            </a:r>
          </a:p>
          <a:p>
            <a:pPr algn="ctr"/>
            <a:endParaRPr lang="en-GB">
              <a:latin typeface="MV Boli" panose="02000500030200090000" pitchFamily="2" charset="0"/>
              <a:cs typeface="MV Boli" panose="02000500030200090000" pitchFamily="2" charset="0"/>
            </a:endParaRPr>
          </a:p>
          <a:p>
            <a:pPr algn="ctr"/>
            <a:r>
              <a:rPr lang="en-GB">
                <a:latin typeface="MV Boli" panose="02000500030200090000" pitchFamily="2" charset="0"/>
                <a:cs typeface="MV Boli" panose="02000500030200090000" pitchFamily="2" charset="0"/>
              </a:rPr>
              <a:t>But difficult to do with many factors at one</a:t>
            </a:r>
          </a:p>
        </p:txBody>
      </p:sp>
      <p:sp>
        <p:nvSpPr>
          <p:cNvPr id="27" name="TextBox 26">
            <a:extLst>
              <a:ext uri="{FF2B5EF4-FFF2-40B4-BE49-F238E27FC236}">
                <a16:creationId xmlns:a16="http://schemas.microsoft.com/office/drawing/2014/main" id="{247F1393-BD65-6322-D32C-660E639410B6}"/>
              </a:ext>
            </a:extLst>
          </p:cNvPr>
          <p:cNvSpPr txBox="1"/>
          <p:nvPr/>
        </p:nvSpPr>
        <p:spPr>
          <a:xfrm>
            <a:off x="6534150" y="3943668"/>
            <a:ext cx="5354351" cy="646331"/>
          </a:xfrm>
          <a:prstGeom prst="rect">
            <a:avLst/>
          </a:prstGeom>
          <a:noFill/>
        </p:spPr>
        <p:txBody>
          <a:bodyPr wrap="none" rtlCol="0">
            <a:spAutoFit/>
          </a:bodyPr>
          <a:lstStyle/>
          <a:p>
            <a:r>
              <a:rPr lang="en-GB">
                <a:latin typeface="MV Boli" panose="02000500030200090000" pitchFamily="2" charset="0"/>
                <a:cs typeface="MV Boli" panose="02000500030200090000" pitchFamily="2" charset="0"/>
              </a:rPr>
              <a:t>Removes bias from known </a:t>
            </a:r>
            <a:r>
              <a:rPr lang="en-GB" i="1">
                <a:latin typeface="MV Boli" panose="02000500030200090000" pitchFamily="2" charset="0"/>
                <a:cs typeface="MV Boli" panose="02000500030200090000" pitchFamily="2" charset="0"/>
              </a:rPr>
              <a:t>and </a:t>
            </a:r>
            <a:r>
              <a:rPr lang="en-GB">
                <a:latin typeface="MV Boli" panose="02000500030200090000" pitchFamily="2" charset="0"/>
                <a:cs typeface="MV Boli" panose="02000500030200090000" pitchFamily="2" charset="0"/>
              </a:rPr>
              <a:t>unknown factors</a:t>
            </a:r>
          </a:p>
          <a:p>
            <a:pPr algn="ctr"/>
            <a:endParaRPr lang="en-GB">
              <a:latin typeface="MV Boli" panose="02000500030200090000" pitchFamily="2" charset="0"/>
              <a:cs typeface="MV Boli" panose="02000500030200090000" pitchFamily="2" charset="0"/>
            </a:endParaRPr>
          </a:p>
        </p:txBody>
      </p:sp>
      <p:sp>
        <p:nvSpPr>
          <p:cNvPr id="29" name="TextBox 28">
            <a:extLst>
              <a:ext uri="{FF2B5EF4-FFF2-40B4-BE49-F238E27FC236}">
                <a16:creationId xmlns:a16="http://schemas.microsoft.com/office/drawing/2014/main" id="{6F23336B-2E63-E0DF-4F4D-1DF04430B5C0}"/>
              </a:ext>
            </a:extLst>
          </p:cNvPr>
          <p:cNvSpPr txBox="1"/>
          <p:nvPr/>
        </p:nvSpPr>
        <p:spPr>
          <a:xfrm>
            <a:off x="6366201" y="4789306"/>
            <a:ext cx="5715027" cy="923330"/>
          </a:xfrm>
          <a:prstGeom prst="rect">
            <a:avLst/>
          </a:prstGeom>
          <a:noFill/>
        </p:spPr>
        <p:txBody>
          <a:bodyPr wrap="none" rtlCol="0">
            <a:spAutoFit/>
          </a:bodyPr>
          <a:lstStyle/>
          <a:p>
            <a:pPr algn="ctr"/>
            <a:r>
              <a:rPr lang="en-GB">
                <a:latin typeface="MV Boli" panose="02000500030200090000" pitchFamily="2" charset="0"/>
                <a:cs typeface="MV Boli" panose="02000500030200090000" pitchFamily="2" charset="0"/>
              </a:rPr>
              <a:t>Requires factor to be known </a:t>
            </a:r>
            <a:r>
              <a:rPr lang="en-GB" i="1">
                <a:latin typeface="MV Boli" panose="02000500030200090000" pitchFamily="2" charset="0"/>
                <a:cs typeface="MV Boli" panose="02000500030200090000" pitchFamily="2" charset="0"/>
              </a:rPr>
              <a:t>and</a:t>
            </a:r>
            <a:r>
              <a:rPr lang="en-GB">
                <a:latin typeface="MV Boli" panose="02000500030200090000" pitchFamily="2" charset="0"/>
                <a:cs typeface="MV Boli" panose="02000500030200090000" pitchFamily="2" charset="0"/>
              </a:rPr>
              <a:t> measured</a:t>
            </a:r>
          </a:p>
          <a:p>
            <a:pPr algn="ctr"/>
            <a:endParaRPr lang="en-GB">
              <a:latin typeface="MV Boli" panose="02000500030200090000" pitchFamily="2" charset="0"/>
              <a:cs typeface="MV Boli" panose="02000500030200090000" pitchFamily="2" charset="0"/>
            </a:endParaRPr>
          </a:p>
          <a:p>
            <a:pPr algn="ctr"/>
            <a:r>
              <a:rPr lang="en-GB">
                <a:latin typeface="MV Boli" panose="02000500030200090000" pitchFamily="2" charset="0"/>
                <a:cs typeface="MV Boli" panose="02000500030200090000" pitchFamily="2" charset="0"/>
              </a:rPr>
              <a:t>The better the balance, the better the correction</a:t>
            </a:r>
          </a:p>
        </p:txBody>
      </p:sp>
    </p:spTree>
    <p:extLst>
      <p:ext uri="{BB962C8B-B14F-4D97-AF65-F5344CB8AC3E}">
        <p14:creationId xmlns:p14="http://schemas.microsoft.com/office/powerpoint/2010/main" val="652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45F1-DDD1-B083-F2BC-48A6040F1E16}"/>
              </a:ext>
            </a:extLst>
          </p:cNvPr>
          <p:cNvSpPr>
            <a:spLocks noGrp="1"/>
          </p:cNvSpPr>
          <p:nvPr>
            <p:ph type="title"/>
          </p:nvPr>
        </p:nvSpPr>
        <p:spPr/>
        <p:txBody>
          <a:bodyPr/>
          <a:lstStyle/>
          <a:p>
            <a:r>
              <a:rPr lang="en-GB" dirty="0"/>
              <a:t>How to analyse</a:t>
            </a:r>
          </a:p>
        </p:txBody>
      </p:sp>
      <p:sp>
        <p:nvSpPr>
          <p:cNvPr id="3" name="Content Placeholder 2">
            <a:extLst>
              <a:ext uri="{FF2B5EF4-FFF2-40B4-BE49-F238E27FC236}">
                <a16:creationId xmlns:a16="http://schemas.microsoft.com/office/drawing/2014/main" id="{11E382D7-057C-F33A-0658-EDAF50391A39}"/>
              </a:ext>
            </a:extLst>
          </p:cNvPr>
          <p:cNvSpPr>
            <a:spLocks noGrp="1"/>
          </p:cNvSpPr>
          <p:nvPr>
            <p:ph idx="1"/>
          </p:nvPr>
        </p:nvSpPr>
        <p:spPr/>
        <p:txBody>
          <a:bodyPr>
            <a:normAutofit/>
          </a:bodyPr>
          <a:lstStyle/>
          <a:p>
            <a:pPr marL="0" indent="0">
              <a:buNone/>
            </a:pPr>
            <a:r>
              <a:rPr lang="en-GB" b="1" dirty="0"/>
              <a:t>“Analyse as you randomise”</a:t>
            </a:r>
          </a:p>
          <a:p>
            <a:endParaRPr lang="en-GB" dirty="0"/>
          </a:p>
          <a:p>
            <a:r>
              <a:rPr lang="en-GB" dirty="0"/>
              <a:t>If you had a </a:t>
            </a:r>
            <a:r>
              <a:rPr lang="en-GB" b="1"/>
              <a:t>blocked experiment</a:t>
            </a:r>
            <a:r>
              <a:rPr lang="en-GB" dirty="0"/>
              <a:t>, you </a:t>
            </a:r>
            <a:r>
              <a:rPr lang="en-GB" b="1" i="1" dirty="0"/>
              <a:t>must</a:t>
            </a:r>
            <a:r>
              <a:rPr lang="en-GB" i="1" dirty="0"/>
              <a:t> </a:t>
            </a:r>
            <a:r>
              <a:rPr lang="en-GB" dirty="0"/>
              <a:t>include the block in your analysis</a:t>
            </a:r>
          </a:p>
          <a:p>
            <a:endParaRPr lang="en-GB" dirty="0"/>
          </a:p>
          <a:p>
            <a:r>
              <a:rPr lang="en-GB" dirty="0"/>
              <a:t>If you have a </a:t>
            </a:r>
            <a:r>
              <a:rPr lang="en-GB" b="1"/>
              <a:t>clustered randomisation</a:t>
            </a:r>
            <a:r>
              <a:rPr lang="en-GB" dirty="0"/>
              <a:t>, you </a:t>
            </a:r>
            <a:r>
              <a:rPr lang="en-GB" b="1" i="1"/>
              <a:t>must </a:t>
            </a:r>
            <a:r>
              <a:rPr lang="en-GB" dirty="0"/>
              <a:t>respect the clusters in the analysis</a:t>
            </a:r>
          </a:p>
          <a:p>
            <a:endParaRPr lang="en-GB" dirty="0"/>
          </a:p>
          <a:p>
            <a:endParaRPr lang="en-GB" dirty="0"/>
          </a:p>
          <a:p>
            <a:endParaRPr lang="en-GB" dirty="0"/>
          </a:p>
        </p:txBody>
      </p:sp>
    </p:spTree>
    <p:extLst>
      <p:ext uri="{BB962C8B-B14F-4D97-AF65-F5344CB8AC3E}">
        <p14:creationId xmlns:p14="http://schemas.microsoft.com/office/powerpoint/2010/main" val="2226133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31F5-F6ED-297E-8444-5CF39EF7AD93}"/>
              </a:ext>
            </a:extLst>
          </p:cNvPr>
          <p:cNvSpPr>
            <a:spLocks noGrp="1"/>
          </p:cNvSpPr>
          <p:nvPr>
            <p:ph type="title"/>
          </p:nvPr>
        </p:nvSpPr>
        <p:spPr/>
        <p:txBody>
          <a:bodyPr>
            <a:normAutofit/>
          </a:bodyPr>
          <a:lstStyle/>
          <a:p>
            <a:r>
              <a:rPr lang="en-GB" sz="4000" dirty="0"/>
              <a:t>Design model informs the analysis model</a:t>
            </a:r>
          </a:p>
        </p:txBody>
      </p:sp>
      <p:sp>
        <p:nvSpPr>
          <p:cNvPr id="3" name="Content Placeholder 2">
            <a:extLst>
              <a:ext uri="{FF2B5EF4-FFF2-40B4-BE49-F238E27FC236}">
                <a16:creationId xmlns:a16="http://schemas.microsoft.com/office/drawing/2014/main" id="{681183F0-0DAE-EFC2-7FE0-FD64055DAA67}"/>
              </a:ext>
            </a:extLst>
          </p:cNvPr>
          <p:cNvSpPr>
            <a:spLocks noGrp="1"/>
          </p:cNvSpPr>
          <p:nvPr>
            <p:ph idx="1"/>
          </p:nvPr>
        </p:nvSpPr>
        <p:spPr>
          <a:xfrm>
            <a:off x="838200" y="1462089"/>
            <a:ext cx="10515600" cy="4265612"/>
          </a:xfrm>
        </p:spPr>
        <p:txBody>
          <a:bodyPr>
            <a:normAutofit fontScale="70000" lnSpcReduction="20000"/>
          </a:bodyPr>
          <a:lstStyle/>
          <a:p>
            <a:r>
              <a:rPr lang="en-GB" dirty="0"/>
              <a:t>A statistical model describes how the outcome depends on measured predictors</a:t>
            </a:r>
          </a:p>
          <a:p>
            <a:endParaRPr lang="en-GB" dirty="0"/>
          </a:p>
          <a:p>
            <a:endParaRPr lang="en-GB" dirty="0"/>
          </a:p>
          <a:p>
            <a:endParaRPr lang="en-GB" dirty="0"/>
          </a:p>
          <a:p>
            <a:endParaRPr lang="en-GB" dirty="0"/>
          </a:p>
          <a:p>
            <a:r>
              <a:rPr lang="en-GB" dirty="0"/>
              <a:t>A simple two group comparison (1-way ANOVA, t-test etc) is not a suitable analysis method</a:t>
            </a:r>
          </a:p>
          <a:p>
            <a:endParaRPr lang="en-GB" dirty="0"/>
          </a:p>
          <a:p>
            <a:endParaRPr lang="en-GB" dirty="0"/>
          </a:p>
          <a:p>
            <a:endParaRPr lang="en-GB" dirty="0"/>
          </a:p>
          <a:p>
            <a:r>
              <a:rPr lang="en-GB" dirty="0"/>
              <a:t>Here we need an ANCOVA or linear regression model</a:t>
            </a:r>
          </a:p>
          <a:p>
            <a:endParaRPr lang="en-GB" dirty="0"/>
          </a:p>
          <a:p>
            <a:r>
              <a:rPr lang="en-GB" dirty="0"/>
              <a:t>But the design gives us a very good starting point</a:t>
            </a:r>
          </a:p>
        </p:txBody>
      </p:sp>
      <p:sp>
        <p:nvSpPr>
          <p:cNvPr id="5" name="Content Placeholder 2">
            <a:extLst>
              <a:ext uri="{FF2B5EF4-FFF2-40B4-BE49-F238E27FC236}">
                <a16:creationId xmlns:a16="http://schemas.microsoft.com/office/drawing/2014/main" id="{AB3041A8-4E7F-9C25-317F-F75741953A4B}"/>
              </a:ext>
            </a:extLst>
          </p:cNvPr>
          <p:cNvSpPr txBox="1">
            <a:spLocks/>
          </p:cNvSpPr>
          <p:nvPr/>
        </p:nvSpPr>
        <p:spPr>
          <a:xfrm>
            <a:off x="0" y="3790048"/>
            <a:ext cx="121920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Richness = </a:t>
            </a:r>
            <a:r>
              <a:rPr lang="en-GB" b="1" dirty="0">
                <a:solidFill>
                  <a:srgbClr val="00B050"/>
                </a:solidFill>
              </a:rPr>
              <a:t>Treatment </a:t>
            </a:r>
            <a:r>
              <a:rPr lang="en-GB" b="1" dirty="0"/>
              <a:t>+ </a:t>
            </a:r>
            <a:r>
              <a:rPr lang="en-GB" b="1" dirty="0">
                <a:solidFill>
                  <a:schemeClr val="accent2"/>
                </a:solidFill>
              </a:rPr>
              <a:t>Random Error</a:t>
            </a:r>
          </a:p>
        </p:txBody>
      </p:sp>
      <p:sp>
        <p:nvSpPr>
          <p:cNvPr id="6" name="TextBox 5">
            <a:extLst>
              <a:ext uri="{FF2B5EF4-FFF2-40B4-BE49-F238E27FC236}">
                <a16:creationId xmlns:a16="http://schemas.microsoft.com/office/drawing/2014/main" id="{FD926F94-03F4-BBF9-62C9-1A6E6728A901}"/>
              </a:ext>
            </a:extLst>
          </p:cNvPr>
          <p:cNvSpPr txBox="1"/>
          <p:nvPr/>
        </p:nvSpPr>
        <p:spPr>
          <a:xfrm>
            <a:off x="9105900" y="4870401"/>
            <a:ext cx="2667000" cy="646331"/>
          </a:xfrm>
          <a:prstGeom prst="rect">
            <a:avLst/>
          </a:prstGeom>
          <a:noFill/>
        </p:spPr>
        <p:txBody>
          <a:bodyPr wrap="square" rtlCol="0">
            <a:spAutoFit/>
          </a:bodyPr>
          <a:lstStyle/>
          <a:p>
            <a:r>
              <a:rPr lang="en-GB" dirty="0">
                <a:latin typeface="MV Boli" panose="02000500030200090000" pitchFamily="2" charset="0"/>
                <a:cs typeface="MV Boli" panose="02000500030200090000" pitchFamily="2" charset="0"/>
              </a:rPr>
              <a:t>Model implied by 1-way ANOVA / t-test</a:t>
            </a:r>
          </a:p>
        </p:txBody>
      </p:sp>
      <p:cxnSp>
        <p:nvCxnSpPr>
          <p:cNvPr id="8" name="Straight Arrow Connector 7">
            <a:extLst>
              <a:ext uri="{FF2B5EF4-FFF2-40B4-BE49-F238E27FC236}">
                <a16:creationId xmlns:a16="http://schemas.microsoft.com/office/drawing/2014/main" id="{F16D1F4A-AB4E-6F90-6A8F-80ED06B16833}"/>
              </a:ext>
            </a:extLst>
          </p:cNvPr>
          <p:cNvCxnSpPr>
            <a:cxnSpLocks/>
          </p:cNvCxnSpPr>
          <p:nvPr/>
        </p:nvCxnSpPr>
        <p:spPr>
          <a:xfrm flipH="1" flipV="1">
            <a:off x="8820150" y="4470058"/>
            <a:ext cx="425450" cy="400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AC388E8-1DB8-0AF3-3E79-03CDA21F42FF}"/>
              </a:ext>
            </a:extLst>
          </p:cNvPr>
          <p:cNvSpPr txBox="1"/>
          <p:nvPr/>
        </p:nvSpPr>
        <p:spPr>
          <a:xfrm>
            <a:off x="465992" y="1896110"/>
            <a:ext cx="11410950" cy="954107"/>
          </a:xfrm>
          <a:prstGeom prst="rect">
            <a:avLst/>
          </a:prstGeom>
          <a:noFill/>
        </p:spPr>
        <p:txBody>
          <a:bodyPr wrap="square">
            <a:spAutoFit/>
          </a:bodyPr>
          <a:lstStyle/>
          <a:p>
            <a:pPr algn="ctr"/>
            <a:r>
              <a:rPr lang="en-GB" sz="2800" b="1" dirty="0"/>
              <a:t>Richness = </a:t>
            </a:r>
            <a:r>
              <a:rPr lang="en-GB" sz="2800" b="1" dirty="0">
                <a:solidFill>
                  <a:srgbClr val="00B050"/>
                </a:solidFill>
              </a:rPr>
              <a:t>Treatment </a:t>
            </a:r>
            <a:r>
              <a:rPr lang="en-GB" sz="2800" b="1" dirty="0"/>
              <a:t>+ </a:t>
            </a:r>
            <a:r>
              <a:rPr lang="en-GB" sz="2800" b="1" dirty="0">
                <a:solidFill>
                  <a:srgbClr val="FF0000"/>
                </a:solidFill>
              </a:rPr>
              <a:t>mouse characteristics + lab conditions + </a:t>
            </a:r>
            <a:br>
              <a:rPr lang="en-GB" sz="2800" b="1" dirty="0">
                <a:solidFill>
                  <a:srgbClr val="FF0000"/>
                </a:solidFill>
              </a:rPr>
            </a:br>
            <a:r>
              <a:rPr lang="en-GB" sz="2800" b="1" dirty="0">
                <a:solidFill>
                  <a:srgbClr val="FF0000"/>
                </a:solidFill>
              </a:rPr>
              <a:t>sequencing effects </a:t>
            </a:r>
            <a:r>
              <a:rPr lang="en-GB" sz="2800" b="1" dirty="0"/>
              <a:t>+ …. + </a:t>
            </a:r>
            <a:r>
              <a:rPr lang="en-GB" sz="2800" b="1" dirty="0">
                <a:solidFill>
                  <a:srgbClr val="FFC000"/>
                </a:solidFill>
              </a:rPr>
              <a:t>measurement error </a:t>
            </a:r>
          </a:p>
        </p:txBody>
      </p:sp>
    </p:spTree>
    <p:extLst>
      <p:ext uri="{BB962C8B-B14F-4D97-AF65-F5344CB8AC3E}">
        <p14:creationId xmlns:p14="http://schemas.microsoft.com/office/powerpoint/2010/main" val="2572907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A88C-05AA-26F1-E448-06DC86B3F6DF}"/>
              </a:ext>
            </a:extLst>
          </p:cNvPr>
          <p:cNvSpPr>
            <a:spLocks noGrp="1"/>
          </p:cNvSpPr>
          <p:nvPr>
            <p:ph type="title"/>
          </p:nvPr>
        </p:nvSpPr>
        <p:spPr/>
        <p:txBody>
          <a:bodyPr>
            <a:normAutofit/>
          </a:bodyPr>
          <a:lstStyle/>
          <a:p>
            <a:r>
              <a:rPr lang="en-GB" sz="4000"/>
              <a:t>Simple simulated experiment stratified by sex</a:t>
            </a:r>
          </a:p>
        </p:txBody>
      </p:sp>
      <p:sp>
        <p:nvSpPr>
          <p:cNvPr id="3" name="Content Placeholder 2">
            <a:extLst>
              <a:ext uri="{FF2B5EF4-FFF2-40B4-BE49-F238E27FC236}">
                <a16:creationId xmlns:a16="http://schemas.microsoft.com/office/drawing/2014/main" id="{9D43B8D2-61E1-D4F6-3BEB-B056CBC404C6}"/>
              </a:ext>
            </a:extLst>
          </p:cNvPr>
          <p:cNvSpPr>
            <a:spLocks noGrp="1"/>
          </p:cNvSpPr>
          <p:nvPr>
            <p:ph idx="1"/>
          </p:nvPr>
        </p:nvSpPr>
        <p:spPr>
          <a:xfrm>
            <a:off x="838200" y="1825625"/>
            <a:ext cx="4008501" cy="3902075"/>
          </a:xfrm>
        </p:spPr>
        <p:txBody>
          <a:bodyPr>
            <a:normAutofit/>
          </a:bodyPr>
          <a:lstStyle/>
          <a:p>
            <a:pPr marL="0" indent="0">
              <a:buNone/>
            </a:pPr>
            <a:r>
              <a:rPr lang="en-GB" sz="2400" dirty="0"/>
              <a:t>Simulated randomised experiment</a:t>
            </a:r>
          </a:p>
          <a:p>
            <a:r>
              <a:rPr lang="en-GB" sz="2400" dirty="0"/>
              <a:t>True effect = 1 unit</a:t>
            </a:r>
          </a:p>
          <a:p>
            <a:r>
              <a:rPr lang="en-GB" sz="2400" dirty="0"/>
              <a:t>Sex effect is present</a:t>
            </a:r>
          </a:p>
          <a:p>
            <a:r>
              <a:rPr lang="en-GB" sz="2400" dirty="0"/>
              <a:t>N=20 per group</a:t>
            </a:r>
          </a:p>
          <a:p>
            <a:endParaRPr lang="en-GB" sz="2400" dirty="0"/>
          </a:p>
          <a:p>
            <a:r>
              <a:rPr lang="en-GB" sz="2400" dirty="0"/>
              <a:t>Simple t-test, p=0.065</a:t>
            </a:r>
          </a:p>
          <a:p>
            <a:r>
              <a:rPr lang="en-GB" sz="2400" dirty="0"/>
              <a:t>What happens if we stratify by sex?</a:t>
            </a:r>
          </a:p>
        </p:txBody>
      </p:sp>
      <p:pic>
        <p:nvPicPr>
          <p:cNvPr id="5" name="Picture 4">
            <a:extLst>
              <a:ext uri="{FF2B5EF4-FFF2-40B4-BE49-F238E27FC236}">
                <a16:creationId xmlns:a16="http://schemas.microsoft.com/office/drawing/2014/main" id="{1E5B6534-FD24-9CA6-5173-8D59550D1920}"/>
              </a:ext>
            </a:extLst>
          </p:cNvPr>
          <p:cNvPicPr>
            <a:picLocks noChangeAspect="1"/>
          </p:cNvPicPr>
          <p:nvPr/>
        </p:nvPicPr>
        <p:blipFill>
          <a:blip r:embed="rId2"/>
          <a:stretch>
            <a:fillRect/>
          </a:stretch>
        </p:blipFill>
        <p:spPr>
          <a:xfrm>
            <a:off x="4846701" y="1549644"/>
            <a:ext cx="7226427" cy="3758712"/>
          </a:xfrm>
          <a:prstGeom prst="rect">
            <a:avLst/>
          </a:prstGeom>
        </p:spPr>
      </p:pic>
      <p:cxnSp>
        <p:nvCxnSpPr>
          <p:cNvPr id="7" name="Straight Arrow Connector 6">
            <a:extLst>
              <a:ext uri="{FF2B5EF4-FFF2-40B4-BE49-F238E27FC236}">
                <a16:creationId xmlns:a16="http://schemas.microsoft.com/office/drawing/2014/main" id="{02891A2A-A7D7-7F94-C286-C28A3CA1740D}"/>
              </a:ext>
            </a:extLst>
          </p:cNvPr>
          <p:cNvCxnSpPr>
            <a:cxnSpLocks/>
          </p:cNvCxnSpPr>
          <p:nvPr/>
        </p:nvCxnSpPr>
        <p:spPr>
          <a:xfrm flipH="1">
            <a:off x="9345168" y="1281946"/>
            <a:ext cx="1152144" cy="903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2BB3DD8-239A-058A-8BFD-7C12C1CB007E}"/>
              </a:ext>
            </a:extLst>
          </p:cNvPr>
          <p:cNvSpPr txBox="1"/>
          <p:nvPr/>
        </p:nvSpPr>
        <p:spPr>
          <a:xfrm>
            <a:off x="9562705" y="912614"/>
            <a:ext cx="2286395" cy="369332"/>
          </a:xfrm>
          <a:prstGeom prst="rect">
            <a:avLst/>
          </a:prstGeom>
          <a:noFill/>
        </p:spPr>
        <p:txBody>
          <a:bodyPr wrap="none" rtlCol="0">
            <a:spAutoFit/>
          </a:bodyPr>
          <a:lstStyle/>
          <a:p>
            <a:r>
              <a:rPr lang="en-GB"/>
              <a:t>Probably not relevant</a:t>
            </a:r>
          </a:p>
        </p:txBody>
      </p:sp>
      <p:cxnSp>
        <p:nvCxnSpPr>
          <p:cNvPr id="10" name="Straight Arrow Connector 9">
            <a:extLst>
              <a:ext uri="{FF2B5EF4-FFF2-40B4-BE49-F238E27FC236}">
                <a16:creationId xmlns:a16="http://schemas.microsoft.com/office/drawing/2014/main" id="{421C3FF0-D7BE-D672-BBDB-769B20F4867D}"/>
              </a:ext>
            </a:extLst>
          </p:cNvPr>
          <p:cNvCxnSpPr>
            <a:cxnSpLocks/>
          </p:cNvCxnSpPr>
          <p:nvPr/>
        </p:nvCxnSpPr>
        <p:spPr>
          <a:xfrm flipH="1">
            <a:off x="10433304" y="1281946"/>
            <a:ext cx="64008" cy="903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AC9CDE2-033D-CB96-BF21-5166D1FD717F}"/>
              </a:ext>
            </a:extLst>
          </p:cNvPr>
          <p:cNvSpPr txBox="1">
            <a:spLocks/>
          </p:cNvSpPr>
          <p:nvPr/>
        </p:nvSpPr>
        <p:spPr>
          <a:xfrm>
            <a:off x="5562600" y="5544819"/>
            <a:ext cx="53340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a:t>y = </a:t>
            </a:r>
            <a:r>
              <a:rPr lang="en-GB" sz="2000" b="1">
                <a:solidFill>
                  <a:srgbClr val="00B050"/>
                </a:solidFill>
              </a:rPr>
              <a:t>treatment </a:t>
            </a:r>
            <a:r>
              <a:rPr lang="en-GB" sz="2000" b="1"/>
              <a:t>+ </a:t>
            </a:r>
            <a:r>
              <a:rPr lang="en-GB" sz="2000" b="1">
                <a:solidFill>
                  <a:srgbClr val="C00000"/>
                </a:solidFill>
              </a:rPr>
              <a:t>sex </a:t>
            </a:r>
            <a:r>
              <a:rPr lang="en-GB" sz="2000" b="1"/>
              <a:t>+ </a:t>
            </a:r>
            <a:r>
              <a:rPr lang="en-GB" sz="2000" b="1">
                <a:solidFill>
                  <a:schemeClr val="accent2"/>
                </a:solidFill>
              </a:rPr>
              <a:t>random error</a:t>
            </a:r>
          </a:p>
        </p:txBody>
      </p:sp>
      <p:sp>
        <p:nvSpPr>
          <p:cNvPr id="14" name="Rectangle 13">
            <a:extLst>
              <a:ext uri="{FF2B5EF4-FFF2-40B4-BE49-F238E27FC236}">
                <a16:creationId xmlns:a16="http://schemas.microsoft.com/office/drawing/2014/main" id="{CD1418CD-1BC2-0EA1-56FC-9BB13F2DB0AD}"/>
              </a:ext>
            </a:extLst>
          </p:cNvPr>
          <p:cNvSpPr/>
          <p:nvPr/>
        </p:nvSpPr>
        <p:spPr>
          <a:xfrm>
            <a:off x="8110728" y="987552"/>
            <a:ext cx="4081272" cy="43665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9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7372-C5C4-23B7-804E-3855F14B34C7}"/>
              </a:ext>
            </a:extLst>
          </p:cNvPr>
          <p:cNvSpPr>
            <a:spLocks noGrp="1"/>
          </p:cNvSpPr>
          <p:nvPr>
            <p:ph type="title"/>
          </p:nvPr>
        </p:nvSpPr>
        <p:spPr>
          <a:xfrm>
            <a:off x="342900" y="282829"/>
            <a:ext cx="11849100" cy="823595"/>
          </a:xfrm>
        </p:spPr>
        <p:txBody>
          <a:bodyPr>
            <a:normAutofit/>
          </a:bodyPr>
          <a:lstStyle/>
          <a:p>
            <a:r>
              <a:rPr lang="en-GB" sz="4000"/>
              <a:t>Stratified analysis are more efficient</a:t>
            </a:r>
          </a:p>
        </p:txBody>
      </p:sp>
      <p:sp>
        <p:nvSpPr>
          <p:cNvPr id="3" name="Content Placeholder 2">
            <a:extLst>
              <a:ext uri="{FF2B5EF4-FFF2-40B4-BE49-F238E27FC236}">
                <a16:creationId xmlns:a16="http://schemas.microsoft.com/office/drawing/2014/main" id="{74F5FB6C-2B3C-97C0-E78B-F9E4A65A621C}"/>
              </a:ext>
            </a:extLst>
          </p:cNvPr>
          <p:cNvSpPr>
            <a:spLocks noGrp="1"/>
          </p:cNvSpPr>
          <p:nvPr>
            <p:ph idx="1"/>
          </p:nvPr>
        </p:nvSpPr>
        <p:spPr>
          <a:xfrm>
            <a:off x="5033772" y="3572129"/>
            <a:ext cx="6559296" cy="1941703"/>
          </a:xfrm>
        </p:spPr>
        <p:style>
          <a:lnRef idx="2">
            <a:schemeClr val="dk1"/>
          </a:lnRef>
          <a:fillRef idx="1">
            <a:schemeClr val="lt1"/>
          </a:fillRef>
          <a:effectRef idx="0">
            <a:schemeClr val="dk1"/>
          </a:effectRef>
          <a:fontRef idx="minor">
            <a:schemeClr val="dk1"/>
          </a:fontRef>
        </p:style>
        <p:txBody>
          <a:bodyPr>
            <a:normAutofit/>
          </a:bodyPr>
          <a:lstStyle/>
          <a:p>
            <a:pPr marL="0" indent="0" latinLnBrk="1">
              <a:buNone/>
            </a:pPr>
            <a:r>
              <a:rPr lang="en-US" sz="1400">
                <a:latin typeface="Consolas" panose="020B0609020204030204" pitchFamily="49" charset="0"/>
              </a:rPr>
              <a:t>&gt; </a:t>
            </a:r>
            <a:r>
              <a:rPr lang="en-US" sz="1400" err="1">
                <a:latin typeface="Consolas" panose="020B0609020204030204" pitchFamily="49" charset="0"/>
              </a:rPr>
              <a:t>lm</a:t>
            </a:r>
            <a:r>
              <a:rPr lang="en-US" sz="1400">
                <a:latin typeface="Consolas" panose="020B0609020204030204" pitchFamily="49" charset="0"/>
              </a:rPr>
              <a:t>( y ~ treatment + sex )</a:t>
            </a:r>
          </a:p>
          <a:p>
            <a:pPr marL="0" indent="0" latinLnBrk="1">
              <a:buNone/>
            </a:pPr>
            <a:endParaRPr lang="en-GB" sz="1400">
              <a:latin typeface="Consolas" panose="020B0609020204030204" pitchFamily="49" charset="0"/>
            </a:endParaRPr>
          </a:p>
          <a:p>
            <a:pPr marL="0" indent="0" latinLnBrk="1">
              <a:buNone/>
            </a:pPr>
            <a:r>
              <a:rPr lang="en-GB" sz="1400">
                <a:latin typeface="Consolas" panose="020B0609020204030204" pitchFamily="49" charset="0"/>
              </a:rPr>
              <a:t>                 Estimate Std. Error t value </a:t>
            </a:r>
            <a:r>
              <a:rPr lang="en-GB" sz="1400" err="1">
                <a:latin typeface="Consolas" panose="020B0609020204030204" pitchFamily="49" charset="0"/>
              </a:rPr>
              <a:t>Pr</a:t>
            </a:r>
            <a:r>
              <a:rPr lang="en-GB" sz="1400">
                <a:latin typeface="Consolas" panose="020B0609020204030204" pitchFamily="49" charset="0"/>
              </a:rPr>
              <a:t>(&gt;|t|)    </a:t>
            </a:r>
          </a:p>
          <a:p>
            <a:pPr marL="0" indent="0" latinLnBrk="1">
              <a:buNone/>
            </a:pPr>
            <a:r>
              <a:rPr lang="en-GB" sz="1400">
                <a:latin typeface="Consolas" panose="020B0609020204030204" pitchFamily="49" charset="0"/>
              </a:rPr>
              <a:t>(Intercept)       13.0143     0.2233  58.278  &lt; 2e-16 ***</a:t>
            </a:r>
          </a:p>
          <a:p>
            <a:pPr marL="0" indent="0" latinLnBrk="1">
              <a:buNone/>
            </a:pPr>
            <a:r>
              <a:rPr lang="en-GB" sz="1400" b="1" err="1">
                <a:latin typeface="Consolas" panose="020B0609020204030204" pitchFamily="49" charset="0"/>
              </a:rPr>
              <a:t>treatmentControl</a:t>
            </a:r>
            <a:r>
              <a:rPr lang="en-GB" sz="1400" b="1">
                <a:latin typeface="Consolas" panose="020B0609020204030204" pitchFamily="49" charset="0"/>
              </a:rPr>
              <a:t>  -0.8568     </a:t>
            </a:r>
            <a:r>
              <a:rPr lang="en-GB" sz="1400" b="1">
                <a:highlight>
                  <a:srgbClr val="FFFF00"/>
                </a:highlight>
                <a:latin typeface="Consolas" panose="020B0609020204030204" pitchFamily="49" charset="0"/>
              </a:rPr>
              <a:t>0.2579  -3.323  0.00202 ** </a:t>
            </a:r>
          </a:p>
          <a:p>
            <a:pPr marL="0" indent="0" latinLnBrk="1">
              <a:buNone/>
            </a:pPr>
            <a:r>
              <a:rPr lang="en-GB" sz="1400" err="1">
                <a:latin typeface="Consolas" panose="020B0609020204030204" pitchFamily="49" charset="0"/>
              </a:rPr>
              <a:t>sexFemale</a:t>
            </a:r>
            <a:r>
              <a:rPr lang="en-GB" sz="1400">
                <a:latin typeface="Consolas" panose="020B0609020204030204" pitchFamily="49" charset="0"/>
              </a:rPr>
              <a:t>         -2.2952     0.2579  -8.901 9.93e-11 ***</a:t>
            </a:r>
          </a:p>
          <a:p>
            <a:endParaRPr lang="en-GB"/>
          </a:p>
        </p:txBody>
      </p:sp>
      <p:sp>
        <p:nvSpPr>
          <p:cNvPr id="4" name="Content Placeholder 2">
            <a:extLst>
              <a:ext uri="{FF2B5EF4-FFF2-40B4-BE49-F238E27FC236}">
                <a16:creationId xmlns:a16="http://schemas.microsoft.com/office/drawing/2014/main" id="{2AE3455D-6AF9-C987-6537-40C59D64947C}"/>
              </a:ext>
            </a:extLst>
          </p:cNvPr>
          <p:cNvSpPr txBox="1">
            <a:spLocks/>
          </p:cNvSpPr>
          <p:nvPr/>
        </p:nvSpPr>
        <p:spPr>
          <a:xfrm>
            <a:off x="536448" y="1552702"/>
            <a:ext cx="6559296" cy="14936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latinLnBrk="1">
              <a:buNone/>
            </a:pPr>
            <a:r>
              <a:rPr lang="en-US" sz="1400">
                <a:latin typeface="Consolas" panose="020B0609020204030204" pitchFamily="49" charset="0"/>
              </a:rPr>
              <a:t>&gt; </a:t>
            </a:r>
            <a:r>
              <a:rPr lang="en-US" sz="1400" err="1">
                <a:latin typeface="Consolas" panose="020B0609020204030204" pitchFamily="49" charset="0"/>
              </a:rPr>
              <a:t>lm</a:t>
            </a:r>
            <a:r>
              <a:rPr lang="en-US" sz="1400">
                <a:latin typeface="Consolas" panose="020B0609020204030204" pitchFamily="49" charset="0"/>
              </a:rPr>
              <a:t>( y ~ treatment )</a:t>
            </a:r>
          </a:p>
          <a:p>
            <a:pPr marL="0" indent="0" latinLnBrk="1">
              <a:buFont typeface="Arial" panose="020B0604020202020204" pitchFamily="34" charset="0"/>
              <a:buNone/>
            </a:pPr>
            <a:r>
              <a:rPr lang="en-GB" sz="1400">
                <a:latin typeface="Consolas" panose="020B0609020204030204" pitchFamily="49" charset="0"/>
              </a:rPr>
              <a:t>                 Estimate Std. Error t value </a:t>
            </a:r>
            <a:r>
              <a:rPr lang="en-GB" sz="1400" err="1">
                <a:latin typeface="Consolas" panose="020B0609020204030204" pitchFamily="49" charset="0"/>
              </a:rPr>
              <a:t>Pr</a:t>
            </a:r>
            <a:r>
              <a:rPr lang="en-GB" sz="1400">
                <a:latin typeface="Consolas" panose="020B0609020204030204" pitchFamily="49" charset="0"/>
              </a:rPr>
              <a:t>(&gt;|t|)    </a:t>
            </a:r>
          </a:p>
          <a:p>
            <a:pPr marL="0" indent="0" latinLnBrk="1">
              <a:buFont typeface="Arial" panose="020B0604020202020204" pitchFamily="34" charset="0"/>
              <a:buNone/>
            </a:pPr>
            <a:r>
              <a:rPr lang="en-GB" sz="1400">
                <a:latin typeface="Consolas" panose="020B0609020204030204" pitchFamily="49" charset="0"/>
              </a:rPr>
              <a:t>(Intercept)       11.8667     0.3189   37.21   &lt;2e-16 ***</a:t>
            </a:r>
          </a:p>
          <a:p>
            <a:pPr marL="0" indent="0" latinLnBrk="1">
              <a:buFont typeface="Arial" panose="020B0604020202020204" pitchFamily="34" charset="0"/>
              <a:buNone/>
            </a:pPr>
            <a:r>
              <a:rPr lang="en-GB" sz="1400" b="1" err="1">
                <a:latin typeface="Consolas" panose="020B0609020204030204" pitchFamily="49" charset="0"/>
              </a:rPr>
              <a:t>treatmentControl</a:t>
            </a:r>
            <a:r>
              <a:rPr lang="en-GB" sz="1400" b="1">
                <a:latin typeface="Consolas" panose="020B0609020204030204" pitchFamily="49" charset="0"/>
              </a:rPr>
              <a:t>  -0.8568     </a:t>
            </a:r>
            <a:r>
              <a:rPr lang="en-GB" sz="1400" b="1">
                <a:highlight>
                  <a:srgbClr val="FFFF00"/>
                </a:highlight>
                <a:latin typeface="Consolas" panose="020B0609020204030204" pitchFamily="49" charset="0"/>
              </a:rPr>
              <a:t>0.4510   -1.90   0.0651 .</a:t>
            </a:r>
            <a:endParaRPr lang="en-GB" b="1">
              <a:highlight>
                <a:srgbClr val="FFFF00"/>
              </a:highlight>
            </a:endParaRPr>
          </a:p>
        </p:txBody>
      </p:sp>
      <p:sp>
        <p:nvSpPr>
          <p:cNvPr id="5" name="TextBox 4">
            <a:extLst>
              <a:ext uri="{FF2B5EF4-FFF2-40B4-BE49-F238E27FC236}">
                <a16:creationId xmlns:a16="http://schemas.microsoft.com/office/drawing/2014/main" id="{E8FEE350-37B2-65C7-3AD8-B27C761D0847}"/>
              </a:ext>
            </a:extLst>
          </p:cNvPr>
          <p:cNvSpPr txBox="1"/>
          <p:nvPr/>
        </p:nvSpPr>
        <p:spPr>
          <a:xfrm>
            <a:off x="7607808" y="1776305"/>
            <a:ext cx="2010743" cy="523220"/>
          </a:xfrm>
          <a:prstGeom prst="rect">
            <a:avLst/>
          </a:prstGeom>
          <a:noFill/>
        </p:spPr>
        <p:txBody>
          <a:bodyPr wrap="none" rtlCol="0">
            <a:spAutoFit/>
          </a:bodyPr>
          <a:lstStyle/>
          <a:p>
            <a:r>
              <a:rPr lang="en-GB" sz="2800"/>
              <a:t>Power=63%</a:t>
            </a:r>
          </a:p>
        </p:txBody>
      </p:sp>
      <p:sp>
        <p:nvSpPr>
          <p:cNvPr id="6" name="TextBox 5">
            <a:extLst>
              <a:ext uri="{FF2B5EF4-FFF2-40B4-BE49-F238E27FC236}">
                <a16:creationId xmlns:a16="http://schemas.microsoft.com/office/drawing/2014/main" id="{785E9E6B-C61D-8BA2-5B26-81E8BEF57B3D}"/>
              </a:ext>
            </a:extLst>
          </p:cNvPr>
          <p:cNvSpPr txBox="1"/>
          <p:nvPr/>
        </p:nvSpPr>
        <p:spPr>
          <a:xfrm>
            <a:off x="1920240" y="4208218"/>
            <a:ext cx="2010743" cy="523220"/>
          </a:xfrm>
          <a:prstGeom prst="rect">
            <a:avLst/>
          </a:prstGeom>
          <a:noFill/>
        </p:spPr>
        <p:txBody>
          <a:bodyPr wrap="none" rtlCol="0">
            <a:spAutoFit/>
          </a:bodyPr>
          <a:lstStyle/>
          <a:p>
            <a:r>
              <a:rPr lang="en-GB" sz="2800"/>
              <a:t>Power=88%</a:t>
            </a:r>
          </a:p>
        </p:txBody>
      </p:sp>
      <p:cxnSp>
        <p:nvCxnSpPr>
          <p:cNvPr id="9" name="Straight Arrow Connector 8">
            <a:extLst>
              <a:ext uri="{FF2B5EF4-FFF2-40B4-BE49-F238E27FC236}">
                <a16:creationId xmlns:a16="http://schemas.microsoft.com/office/drawing/2014/main" id="{540C8915-C6C9-2CF5-2AD9-577C6A7DC7BF}"/>
              </a:ext>
            </a:extLst>
          </p:cNvPr>
          <p:cNvCxnSpPr/>
          <p:nvPr/>
        </p:nvCxnSpPr>
        <p:spPr>
          <a:xfrm flipH="1">
            <a:off x="7095744" y="2057400"/>
            <a:ext cx="429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FA06A25-9319-F736-61B9-BA2C781C3C65}"/>
              </a:ext>
            </a:extLst>
          </p:cNvPr>
          <p:cNvCxnSpPr>
            <a:cxnSpLocks/>
            <a:endCxn id="3" idx="1"/>
          </p:cNvCxnSpPr>
          <p:nvPr/>
        </p:nvCxnSpPr>
        <p:spPr>
          <a:xfrm flipV="1">
            <a:off x="4030980" y="4542981"/>
            <a:ext cx="1002792" cy="91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B5C71973-259C-28DB-CD0A-470A401A04F1}"/>
              </a:ext>
            </a:extLst>
          </p:cNvPr>
          <p:cNvSpPr txBox="1">
            <a:spLocks/>
          </p:cNvSpPr>
          <p:nvPr/>
        </p:nvSpPr>
        <p:spPr>
          <a:xfrm>
            <a:off x="4364736" y="5594350"/>
            <a:ext cx="5334000" cy="646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a:t>y = </a:t>
            </a:r>
            <a:r>
              <a:rPr lang="en-GB" sz="2000" b="1">
                <a:solidFill>
                  <a:srgbClr val="00B050"/>
                </a:solidFill>
              </a:rPr>
              <a:t>treatment </a:t>
            </a:r>
            <a:r>
              <a:rPr lang="en-GB" sz="2000" b="1"/>
              <a:t>+ </a:t>
            </a:r>
            <a:r>
              <a:rPr lang="en-GB" sz="2000" b="1">
                <a:solidFill>
                  <a:srgbClr val="C00000"/>
                </a:solidFill>
              </a:rPr>
              <a:t>sex </a:t>
            </a:r>
            <a:r>
              <a:rPr lang="en-GB" sz="2000" b="1"/>
              <a:t>+ </a:t>
            </a:r>
            <a:r>
              <a:rPr lang="en-GB" sz="2000" b="1">
                <a:solidFill>
                  <a:schemeClr val="accent2"/>
                </a:solidFill>
              </a:rPr>
              <a:t>random error</a:t>
            </a:r>
          </a:p>
        </p:txBody>
      </p:sp>
      <p:sp>
        <p:nvSpPr>
          <p:cNvPr id="14" name="TextBox 13">
            <a:extLst>
              <a:ext uri="{FF2B5EF4-FFF2-40B4-BE49-F238E27FC236}">
                <a16:creationId xmlns:a16="http://schemas.microsoft.com/office/drawing/2014/main" id="{C37557F4-C55C-13CC-ED88-0248F1419307}"/>
              </a:ext>
            </a:extLst>
          </p:cNvPr>
          <p:cNvSpPr txBox="1"/>
          <p:nvPr/>
        </p:nvSpPr>
        <p:spPr>
          <a:xfrm>
            <a:off x="342900" y="3090570"/>
            <a:ext cx="3918204" cy="400110"/>
          </a:xfrm>
          <a:prstGeom prst="rect">
            <a:avLst/>
          </a:prstGeom>
          <a:noFill/>
        </p:spPr>
        <p:txBody>
          <a:bodyPr wrap="square">
            <a:spAutoFit/>
          </a:bodyPr>
          <a:lstStyle/>
          <a:p>
            <a:pPr marL="0" indent="0" algn="ctr">
              <a:buFont typeface="Arial" panose="020B0604020202020204" pitchFamily="34" charset="0"/>
              <a:buNone/>
            </a:pPr>
            <a:r>
              <a:rPr lang="en-GB" sz="2000" b="1"/>
              <a:t>y = </a:t>
            </a:r>
            <a:r>
              <a:rPr lang="en-GB" sz="2000" b="1">
                <a:solidFill>
                  <a:srgbClr val="00B050"/>
                </a:solidFill>
              </a:rPr>
              <a:t>treatment </a:t>
            </a:r>
            <a:r>
              <a:rPr lang="en-GB" sz="2000" b="1"/>
              <a:t>+ </a:t>
            </a:r>
            <a:r>
              <a:rPr lang="en-GB" sz="2000" b="1">
                <a:solidFill>
                  <a:schemeClr val="accent2"/>
                </a:solidFill>
              </a:rPr>
              <a:t>random error</a:t>
            </a:r>
          </a:p>
        </p:txBody>
      </p:sp>
    </p:spTree>
    <p:extLst>
      <p:ext uri="{BB962C8B-B14F-4D97-AF65-F5344CB8AC3E}">
        <p14:creationId xmlns:p14="http://schemas.microsoft.com/office/powerpoint/2010/main" val="2617859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7038-22E1-C2EB-7A3C-8B5F05C4A42B}"/>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90885086-A35A-E839-208E-BAA819058851}"/>
              </a:ext>
            </a:extLst>
          </p:cNvPr>
          <p:cNvSpPr>
            <a:spLocks noGrp="1"/>
          </p:cNvSpPr>
          <p:nvPr>
            <p:ph idx="1"/>
          </p:nvPr>
        </p:nvSpPr>
        <p:spPr/>
        <p:txBody>
          <a:bodyPr>
            <a:normAutofit/>
          </a:bodyPr>
          <a:lstStyle/>
          <a:p>
            <a:pPr marL="514350" indent="-514350">
              <a:buFont typeface="+mj-lt"/>
              <a:buAutoNum type="arabicPeriod"/>
            </a:pPr>
            <a:r>
              <a:rPr lang="en-GB" dirty="0"/>
              <a:t>Identify </a:t>
            </a:r>
            <a:r>
              <a:rPr lang="en-GB" i="1"/>
              <a:t>key </a:t>
            </a:r>
            <a:r>
              <a:rPr lang="en-GB" dirty="0"/>
              <a:t>nuisance variables</a:t>
            </a:r>
            <a:endParaRPr lang="en-GB"/>
          </a:p>
          <a:p>
            <a:pPr marL="514350" indent="-514350">
              <a:buFont typeface="+mj-lt"/>
              <a:buAutoNum type="arabicPeriod"/>
            </a:pPr>
            <a:r>
              <a:rPr lang="en-GB" dirty="0"/>
              <a:t>Split units into blocks based on these</a:t>
            </a:r>
            <a:endParaRPr lang="en-GB"/>
          </a:p>
          <a:p>
            <a:pPr marL="514350" indent="-514350">
              <a:buFont typeface="+mj-lt"/>
              <a:buAutoNum type="arabicPeriod"/>
            </a:pPr>
            <a:r>
              <a:rPr lang="en-GB" dirty="0"/>
              <a:t>Randomise within each block</a:t>
            </a:r>
            <a:endParaRPr lang="en-GB"/>
          </a:p>
          <a:p>
            <a:pPr marL="514350" indent="-514350">
              <a:buFont typeface="+mj-lt"/>
              <a:buAutoNum type="arabicPeriod"/>
            </a:pPr>
            <a:r>
              <a:rPr lang="en-GB" dirty="0"/>
              <a:t>Consider other measures for removing </a:t>
            </a:r>
            <a:r>
              <a:rPr lang="en-GB"/>
              <a:t>variance</a:t>
            </a:r>
          </a:p>
          <a:p>
            <a:pPr marL="514350" indent="-514350">
              <a:buFont typeface="+mj-lt"/>
              <a:buAutoNum type="arabicPeriod"/>
            </a:pPr>
            <a:endParaRPr lang="en-GB"/>
          </a:p>
          <a:p>
            <a:pPr marL="514350" indent="-514350">
              <a:buFont typeface="+mj-lt"/>
              <a:buAutoNum type="arabicPeriod"/>
            </a:pPr>
            <a:r>
              <a:rPr lang="en-GB" dirty="0"/>
              <a:t>Include blocking factors and other key predictors in data analysis</a:t>
            </a:r>
            <a:endParaRPr lang="en-GB"/>
          </a:p>
          <a:p>
            <a:pPr marL="0" indent="0">
              <a:buNone/>
            </a:pPr>
            <a:endParaRPr lang="en-GB"/>
          </a:p>
        </p:txBody>
      </p:sp>
    </p:spTree>
    <p:extLst>
      <p:ext uri="{BB962C8B-B14F-4D97-AF65-F5344CB8AC3E}">
        <p14:creationId xmlns:p14="http://schemas.microsoft.com/office/powerpoint/2010/main" val="3218935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69A4-8975-C57E-3DEC-4252DF21D1A0}"/>
              </a:ext>
            </a:extLst>
          </p:cNvPr>
          <p:cNvSpPr>
            <a:spLocks noGrp="1"/>
          </p:cNvSpPr>
          <p:nvPr>
            <p:ph type="title"/>
          </p:nvPr>
        </p:nvSpPr>
        <p:spPr/>
        <p:txBody>
          <a:bodyPr/>
          <a:lstStyle/>
          <a:p>
            <a:r>
              <a:rPr lang="en-GB" dirty="0"/>
              <a:t>When do I </a:t>
            </a:r>
            <a:r>
              <a:rPr lang="en-GB"/>
              <a:t>need</a:t>
            </a:r>
            <a:r>
              <a:rPr lang="en-GB" i="1" dirty="0"/>
              <a:t> </a:t>
            </a:r>
            <a:r>
              <a:rPr lang="en-GB" dirty="0"/>
              <a:t>to </a:t>
            </a:r>
            <a:r>
              <a:rPr lang="en-GB"/>
              <a:t>think about randomising</a:t>
            </a:r>
            <a:endParaRPr lang="en-GB" dirty="0"/>
          </a:p>
        </p:txBody>
      </p:sp>
      <p:sp>
        <p:nvSpPr>
          <p:cNvPr id="3" name="Content Placeholder 2">
            <a:extLst>
              <a:ext uri="{FF2B5EF4-FFF2-40B4-BE49-F238E27FC236}">
                <a16:creationId xmlns:a16="http://schemas.microsoft.com/office/drawing/2014/main" id="{77480AEA-D328-D9E8-B2F4-903BB531037A}"/>
              </a:ext>
            </a:extLst>
          </p:cNvPr>
          <p:cNvSpPr>
            <a:spLocks noGrp="1"/>
          </p:cNvSpPr>
          <p:nvPr>
            <p:ph idx="1"/>
          </p:nvPr>
        </p:nvSpPr>
        <p:spPr/>
        <p:txBody>
          <a:bodyPr>
            <a:normAutofit fontScale="85000" lnSpcReduction="20000"/>
          </a:bodyPr>
          <a:lstStyle/>
          <a:p>
            <a:pPr marL="0" indent="0">
              <a:buNone/>
            </a:pPr>
            <a:r>
              <a:rPr lang="en-GB" dirty="0"/>
              <a:t>Where might a </a:t>
            </a:r>
            <a:r>
              <a:rPr lang="en-GB" i="1" dirty="0"/>
              <a:t>known </a:t>
            </a:r>
            <a:r>
              <a:rPr lang="en-GB" dirty="0"/>
              <a:t>or </a:t>
            </a:r>
            <a:r>
              <a:rPr lang="en-GB" i="1" dirty="0"/>
              <a:t>unknown </a:t>
            </a:r>
            <a:r>
              <a:rPr lang="en-GB" dirty="0"/>
              <a:t>nuisance factor affect my outcome measure?</a:t>
            </a:r>
          </a:p>
          <a:p>
            <a:endParaRPr lang="en-GB" dirty="0"/>
          </a:p>
          <a:p>
            <a:r>
              <a:rPr lang="en-GB" dirty="0"/>
              <a:t>Treatment allocation to remove biological effects</a:t>
            </a:r>
          </a:p>
          <a:p>
            <a:r>
              <a:rPr lang="en-GB" dirty="0"/>
              <a:t>Time of day / litter / background diet</a:t>
            </a:r>
          </a:p>
          <a:p>
            <a:r>
              <a:rPr lang="en-GB" dirty="0"/>
              <a:t>Participant / donor factors</a:t>
            </a:r>
          </a:p>
          <a:p>
            <a:r>
              <a:rPr lang="en-GB" dirty="0"/>
              <a:t>Plate layouts / greenhouse layouts / treatment order</a:t>
            </a:r>
          </a:p>
          <a:p>
            <a:r>
              <a:rPr lang="en-GB" dirty="0"/>
              <a:t>Order of assessment / reagent supplier</a:t>
            </a:r>
          </a:p>
          <a:p>
            <a:r>
              <a:rPr lang="en-GB" dirty="0"/>
              <a:t>Sequencing batches</a:t>
            </a:r>
          </a:p>
          <a:p>
            <a:r>
              <a:rPr lang="en-GB" dirty="0"/>
              <a:t>Assessors / operators / software / confirmation bias?</a:t>
            </a:r>
          </a:p>
        </p:txBody>
      </p:sp>
    </p:spTree>
    <p:extLst>
      <p:ext uri="{BB962C8B-B14F-4D97-AF65-F5344CB8AC3E}">
        <p14:creationId xmlns:p14="http://schemas.microsoft.com/office/powerpoint/2010/main" val="3769263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EF56-FF34-695B-6BC4-D56DF46562F2}"/>
              </a:ext>
            </a:extLst>
          </p:cNvPr>
          <p:cNvSpPr>
            <a:spLocks noGrp="1"/>
          </p:cNvSpPr>
          <p:nvPr>
            <p:ph type="title"/>
          </p:nvPr>
        </p:nvSpPr>
        <p:spPr/>
        <p:txBody>
          <a:bodyPr>
            <a:normAutofit/>
          </a:bodyPr>
          <a:lstStyle/>
          <a:p>
            <a:r>
              <a:rPr lang="en-GB" sz="4000" dirty="0"/>
              <a:t>‘</a:t>
            </a:r>
            <a:r>
              <a:rPr lang="en-GB" sz="4000" i="1" dirty="0"/>
              <a:t>Change one thing at a time</a:t>
            </a:r>
            <a:r>
              <a:rPr lang="en-GB" sz="4000" dirty="0"/>
              <a:t>’ is </a:t>
            </a:r>
            <a:r>
              <a:rPr lang="en-GB" sz="4000" strike="sngStrike" dirty="0"/>
              <a:t>wrong</a:t>
            </a:r>
            <a:r>
              <a:rPr lang="en-GB" sz="4000" dirty="0"/>
              <a:t> unhelpful</a:t>
            </a:r>
          </a:p>
        </p:txBody>
      </p:sp>
      <p:sp>
        <p:nvSpPr>
          <p:cNvPr id="3" name="Content Placeholder 2">
            <a:extLst>
              <a:ext uri="{FF2B5EF4-FFF2-40B4-BE49-F238E27FC236}">
                <a16:creationId xmlns:a16="http://schemas.microsoft.com/office/drawing/2014/main" id="{E45C7C9D-A398-1546-7655-D61352231D94}"/>
              </a:ext>
            </a:extLst>
          </p:cNvPr>
          <p:cNvSpPr>
            <a:spLocks noGrp="1"/>
          </p:cNvSpPr>
          <p:nvPr>
            <p:ph idx="1"/>
          </p:nvPr>
        </p:nvSpPr>
        <p:spPr>
          <a:xfrm>
            <a:off x="838200" y="1518748"/>
            <a:ext cx="10515600" cy="3902075"/>
          </a:xfrm>
        </p:spPr>
        <p:txBody>
          <a:bodyPr>
            <a:normAutofit fontScale="77500" lnSpcReduction="20000"/>
          </a:bodyPr>
          <a:lstStyle/>
          <a:p>
            <a:pPr marL="0" indent="0">
              <a:buNone/>
            </a:pPr>
            <a:r>
              <a:rPr lang="en-GB" dirty="0"/>
              <a:t>A paradigm for experiments is to change the experimental condition while “</a:t>
            </a:r>
            <a:r>
              <a:rPr lang="en-GB" i="1" dirty="0"/>
              <a:t>holding all other factors constant</a:t>
            </a:r>
            <a:r>
              <a:rPr lang="en-GB" dirty="0"/>
              <a:t>”</a:t>
            </a:r>
          </a:p>
          <a:p>
            <a:endParaRPr lang="en-GB" dirty="0"/>
          </a:p>
          <a:p>
            <a:pPr marL="0" indent="0">
              <a:buNone/>
            </a:pPr>
            <a:r>
              <a:rPr lang="en-GB" dirty="0"/>
              <a:t>This homogeneity is one approach but..</a:t>
            </a:r>
          </a:p>
          <a:p>
            <a:r>
              <a:rPr lang="en-GB" dirty="0"/>
              <a:t>Often impossible</a:t>
            </a:r>
          </a:p>
          <a:p>
            <a:r>
              <a:rPr lang="en-GB" dirty="0"/>
              <a:t>Not necessary</a:t>
            </a:r>
          </a:p>
          <a:p>
            <a:r>
              <a:rPr lang="en-GB" dirty="0"/>
              <a:t>Reduces generalisability</a:t>
            </a:r>
          </a:p>
          <a:p>
            <a:r>
              <a:rPr lang="en-GB" dirty="0"/>
              <a:t>Limits analyses</a:t>
            </a:r>
          </a:p>
          <a:p>
            <a:pPr lvl="1"/>
            <a:endParaRPr lang="en-GB" dirty="0"/>
          </a:p>
          <a:p>
            <a:pPr marL="0" indent="0">
              <a:buNone/>
            </a:pPr>
            <a:endParaRPr lang="en-GB" dirty="0"/>
          </a:p>
          <a:p>
            <a:pPr marL="0" indent="0">
              <a:buNone/>
            </a:pPr>
            <a:r>
              <a:rPr lang="en-GB" dirty="0"/>
              <a:t>Eg: You </a:t>
            </a:r>
            <a:r>
              <a:rPr lang="en-GB" i="1" dirty="0"/>
              <a:t>must </a:t>
            </a:r>
            <a:r>
              <a:rPr lang="en-GB" dirty="0"/>
              <a:t>now include male and female mice in most animal experiments</a:t>
            </a:r>
          </a:p>
        </p:txBody>
      </p:sp>
      <p:sp>
        <p:nvSpPr>
          <p:cNvPr id="4" name="TextBox 3">
            <a:extLst>
              <a:ext uri="{FF2B5EF4-FFF2-40B4-BE49-F238E27FC236}">
                <a16:creationId xmlns:a16="http://schemas.microsoft.com/office/drawing/2014/main" id="{5A82250D-AD05-9974-200C-F6A04625FBA6}"/>
              </a:ext>
            </a:extLst>
          </p:cNvPr>
          <p:cNvSpPr txBox="1"/>
          <p:nvPr/>
        </p:nvSpPr>
        <p:spPr>
          <a:xfrm>
            <a:off x="7109196" y="2307219"/>
            <a:ext cx="3542829" cy="2677656"/>
          </a:xfrm>
          <a:prstGeom prst="rect">
            <a:avLst/>
          </a:prstGeom>
          <a:noFill/>
        </p:spPr>
        <p:txBody>
          <a:bodyPr wrap="none" rtlCol="0">
            <a:spAutoFit/>
          </a:bodyPr>
          <a:lstStyle/>
          <a:p>
            <a:r>
              <a:rPr lang="en-GB" sz="2800" b="1" dirty="0"/>
              <a:t>Instead:</a:t>
            </a:r>
          </a:p>
          <a:p>
            <a:r>
              <a:rPr lang="en-GB" sz="2800" dirty="0"/>
              <a:t>Blocking</a:t>
            </a:r>
          </a:p>
          <a:p>
            <a:r>
              <a:rPr lang="en-GB" sz="2800" dirty="0"/>
              <a:t>Randomising</a:t>
            </a:r>
          </a:p>
          <a:p>
            <a:r>
              <a:rPr lang="en-GB" sz="2800" dirty="0"/>
              <a:t>Factorial experiments</a:t>
            </a:r>
          </a:p>
          <a:p>
            <a:r>
              <a:rPr lang="en-GB" sz="2800" dirty="0"/>
              <a:t>Statistical Modelling</a:t>
            </a:r>
          </a:p>
          <a:p>
            <a:endParaRPr lang="en-GB" sz="2800" dirty="0"/>
          </a:p>
        </p:txBody>
      </p:sp>
      <p:sp>
        <p:nvSpPr>
          <p:cNvPr id="6" name="TextBox 5">
            <a:extLst>
              <a:ext uri="{FF2B5EF4-FFF2-40B4-BE49-F238E27FC236}">
                <a16:creationId xmlns:a16="http://schemas.microsoft.com/office/drawing/2014/main" id="{617C2F10-5DFC-B275-2B93-5C9D05F488E3}"/>
              </a:ext>
            </a:extLst>
          </p:cNvPr>
          <p:cNvSpPr txBox="1"/>
          <p:nvPr/>
        </p:nvSpPr>
        <p:spPr>
          <a:xfrm>
            <a:off x="838200" y="5593003"/>
            <a:ext cx="10235184" cy="369332"/>
          </a:xfrm>
          <a:prstGeom prst="rect">
            <a:avLst/>
          </a:prstGeom>
          <a:noFill/>
        </p:spPr>
        <p:txBody>
          <a:bodyPr wrap="square">
            <a:spAutoFit/>
          </a:bodyPr>
          <a:lstStyle/>
          <a:p>
            <a:r>
              <a:rPr lang="en-GB">
                <a:hlinkClick r:id="rId2"/>
              </a:rPr>
              <a:t>https://nc3rs.org.uk/3rs-resources/mrc-nc3rs-webinar-using-both-sexes-animal-experiments</a:t>
            </a:r>
            <a:r>
              <a:rPr lang="en-GB"/>
              <a:t> </a:t>
            </a:r>
          </a:p>
        </p:txBody>
      </p:sp>
    </p:spTree>
    <p:extLst>
      <p:ext uri="{BB962C8B-B14F-4D97-AF65-F5344CB8AC3E}">
        <p14:creationId xmlns:p14="http://schemas.microsoft.com/office/powerpoint/2010/main" val="3820422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2439-114B-5401-2D73-EFF06138E168}"/>
              </a:ext>
            </a:extLst>
          </p:cNvPr>
          <p:cNvSpPr>
            <a:spLocks noGrp="1"/>
          </p:cNvSpPr>
          <p:nvPr>
            <p:ph type="title"/>
          </p:nvPr>
        </p:nvSpPr>
        <p:spPr/>
        <p:txBody>
          <a:bodyPr>
            <a:normAutofit/>
          </a:bodyPr>
          <a:lstStyle/>
          <a:p>
            <a:r>
              <a:rPr lang="en-GB" dirty="0"/>
              <a:t>Why don’t we randomise already?</a:t>
            </a:r>
          </a:p>
        </p:txBody>
      </p:sp>
      <p:sp>
        <p:nvSpPr>
          <p:cNvPr id="3" name="Content Placeholder 2">
            <a:extLst>
              <a:ext uri="{FF2B5EF4-FFF2-40B4-BE49-F238E27FC236}">
                <a16:creationId xmlns:a16="http://schemas.microsoft.com/office/drawing/2014/main" id="{5B9BAF07-C72F-D4E5-67A6-4B6E36D9F0FA}"/>
              </a:ext>
            </a:extLst>
          </p:cNvPr>
          <p:cNvSpPr>
            <a:spLocks noGrp="1"/>
          </p:cNvSpPr>
          <p:nvPr>
            <p:ph idx="1"/>
          </p:nvPr>
        </p:nvSpPr>
        <p:spPr/>
        <p:txBody>
          <a:bodyPr>
            <a:normAutofit fontScale="70000" lnSpcReduction="20000"/>
          </a:bodyPr>
          <a:lstStyle/>
          <a:p>
            <a:r>
              <a:rPr lang="en-GB" sz="2400" dirty="0"/>
              <a:t>Don’t even think about it or realise it is necessary</a:t>
            </a:r>
          </a:p>
          <a:p>
            <a:r>
              <a:rPr lang="en-GB" sz="2400" dirty="0"/>
              <a:t>Everyone has always done things this way</a:t>
            </a:r>
          </a:p>
          <a:p>
            <a:r>
              <a:rPr lang="en-GB" sz="2400" dirty="0"/>
              <a:t>Inadequate support / training</a:t>
            </a:r>
          </a:p>
          <a:p>
            <a:endParaRPr lang="en-GB" sz="2400" dirty="0"/>
          </a:p>
          <a:p>
            <a:r>
              <a:rPr lang="en-GB" sz="2400" dirty="0">
                <a:solidFill>
                  <a:schemeClr val="tx2"/>
                </a:solidFill>
              </a:rPr>
              <a:t>Don’t know how to randomise in my setting</a:t>
            </a:r>
          </a:p>
          <a:p>
            <a:r>
              <a:rPr lang="en-GB" sz="2400" dirty="0">
                <a:solidFill>
                  <a:schemeClr val="tx2"/>
                </a:solidFill>
              </a:rPr>
              <a:t>Randomising risks introducing more technical errors</a:t>
            </a:r>
          </a:p>
          <a:p>
            <a:r>
              <a:rPr lang="en-GB" sz="2400" dirty="0">
                <a:solidFill>
                  <a:schemeClr val="tx2"/>
                </a:solidFill>
              </a:rPr>
              <a:t>Randomisation makes thing more difficult / time consuming</a:t>
            </a:r>
          </a:p>
          <a:p>
            <a:r>
              <a:rPr lang="en-GB" sz="2400" dirty="0">
                <a:solidFill>
                  <a:schemeClr val="tx2"/>
                </a:solidFill>
              </a:rPr>
              <a:t>We can’t randomly allocate because units are treated in clusters</a:t>
            </a:r>
          </a:p>
          <a:p>
            <a:endParaRPr lang="en-GB" sz="2400" dirty="0"/>
          </a:p>
          <a:p>
            <a:r>
              <a:rPr lang="en-GB" sz="2400" dirty="0">
                <a:solidFill>
                  <a:schemeClr val="accent3"/>
                </a:solidFill>
              </a:rPr>
              <a:t>There really is no effect of plate/batch/day/order/person/sex/etc</a:t>
            </a:r>
          </a:p>
          <a:p>
            <a:r>
              <a:rPr lang="en-GB" sz="2400" dirty="0">
                <a:solidFill>
                  <a:schemeClr val="accent3"/>
                </a:solidFill>
              </a:rPr>
              <a:t>Standards can correct batch effects</a:t>
            </a:r>
          </a:p>
          <a:p>
            <a:r>
              <a:rPr lang="en-GB" sz="2400" dirty="0">
                <a:solidFill>
                  <a:schemeClr val="accent3"/>
                </a:solidFill>
              </a:rPr>
              <a:t>Statistical analysis can correct for covariates</a:t>
            </a:r>
          </a:p>
          <a:p>
            <a:endParaRPr lang="en-GB" sz="2400" dirty="0"/>
          </a:p>
        </p:txBody>
      </p:sp>
      <p:sp>
        <p:nvSpPr>
          <p:cNvPr id="4" name="TextBox 3">
            <a:extLst>
              <a:ext uri="{FF2B5EF4-FFF2-40B4-BE49-F238E27FC236}">
                <a16:creationId xmlns:a16="http://schemas.microsoft.com/office/drawing/2014/main" id="{4CA9F30F-94FA-3A84-9B7C-51678ED32976}"/>
              </a:ext>
            </a:extLst>
          </p:cNvPr>
          <p:cNvSpPr txBox="1"/>
          <p:nvPr/>
        </p:nvSpPr>
        <p:spPr>
          <a:xfrm>
            <a:off x="7356475" y="1607835"/>
            <a:ext cx="3286477" cy="523220"/>
          </a:xfrm>
          <a:prstGeom prst="rect">
            <a:avLst/>
          </a:prstGeom>
          <a:noFill/>
        </p:spPr>
        <p:txBody>
          <a:bodyPr wrap="none" rtlCol="0">
            <a:spAutoFit/>
          </a:bodyPr>
          <a:lstStyle/>
          <a:p>
            <a:r>
              <a:rPr lang="en-GB" sz="2800" dirty="0">
                <a:latin typeface="MV Boli" panose="02000500030200090000" pitchFamily="2" charset="0"/>
                <a:cs typeface="MV Boli" panose="02000500030200090000" pitchFamily="2" charset="0"/>
              </a:rPr>
              <a:t>Cultural traditions</a:t>
            </a:r>
          </a:p>
        </p:txBody>
      </p:sp>
      <p:sp>
        <p:nvSpPr>
          <p:cNvPr id="5" name="TextBox 4">
            <a:extLst>
              <a:ext uri="{FF2B5EF4-FFF2-40B4-BE49-F238E27FC236}">
                <a16:creationId xmlns:a16="http://schemas.microsoft.com/office/drawing/2014/main" id="{5E485470-0CC9-A4ED-7633-78259DA7AEE6}"/>
              </a:ext>
            </a:extLst>
          </p:cNvPr>
          <p:cNvSpPr txBox="1"/>
          <p:nvPr/>
        </p:nvSpPr>
        <p:spPr>
          <a:xfrm>
            <a:off x="8165643" y="2967335"/>
            <a:ext cx="2925801" cy="461665"/>
          </a:xfrm>
          <a:prstGeom prst="rect">
            <a:avLst/>
          </a:prstGeom>
          <a:noFill/>
        </p:spPr>
        <p:txBody>
          <a:bodyPr wrap="non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sz="2400" dirty="0">
                <a:solidFill>
                  <a:schemeClr val="tx2"/>
                </a:solidFill>
              </a:rPr>
              <a:t>Pragmatic concerns</a:t>
            </a:r>
          </a:p>
        </p:txBody>
      </p:sp>
      <p:sp>
        <p:nvSpPr>
          <p:cNvPr id="6" name="TextBox 5">
            <a:extLst>
              <a:ext uri="{FF2B5EF4-FFF2-40B4-BE49-F238E27FC236}">
                <a16:creationId xmlns:a16="http://schemas.microsoft.com/office/drawing/2014/main" id="{BD45B2BC-F02E-CDCC-82FE-D942D867294B}"/>
              </a:ext>
            </a:extLst>
          </p:cNvPr>
          <p:cNvSpPr txBox="1"/>
          <p:nvPr/>
        </p:nvSpPr>
        <p:spPr>
          <a:xfrm>
            <a:off x="7552189" y="5301615"/>
            <a:ext cx="4289590" cy="461665"/>
          </a:xfrm>
          <a:prstGeom prst="rect">
            <a:avLst/>
          </a:prstGeom>
          <a:noFill/>
        </p:spPr>
        <p:txBody>
          <a:bodyPr wrap="squar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sz="2400" dirty="0">
                <a:solidFill>
                  <a:schemeClr val="accent3"/>
                </a:solidFill>
              </a:rPr>
              <a:t>Statistical misconceptions</a:t>
            </a:r>
          </a:p>
        </p:txBody>
      </p:sp>
    </p:spTree>
    <p:extLst>
      <p:ext uri="{BB962C8B-B14F-4D97-AF65-F5344CB8AC3E}">
        <p14:creationId xmlns:p14="http://schemas.microsoft.com/office/powerpoint/2010/main" val="1502327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F800-B91B-651A-CD06-9548D81C8384}"/>
              </a:ext>
            </a:extLst>
          </p:cNvPr>
          <p:cNvSpPr>
            <a:spLocks noGrp="1"/>
          </p:cNvSpPr>
          <p:nvPr>
            <p:ph type="title"/>
          </p:nvPr>
        </p:nvSpPr>
        <p:spPr/>
        <p:txBody>
          <a:bodyPr/>
          <a:lstStyle/>
          <a:p>
            <a:r>
              <a:rPr lang="en-GB"/>
              <a:t>Genuine challenges</a:t>
            </a:r>
            <a:r>
              <a:rPr lang="en-GB" dirty="0"/>
              <a:t> of randomisation</a:t>
            </a:r>
          </a:p>
        </p:txBody>
      </p:sp>
      <p:sp>
        <p:nvSpPr>
          <p:cNvPr id="3" name="Content Placeholder 2">
            <a:extLst>
              <a:ext uri="{FF2B5EF4-FFF2-40B4-BE49-F238E27FC236}">
                <a16:creationId xmlns:a16="http://schemas.microsoft.com/office/drawing/2014/main" id="{F053F851-2FAE-D65C-8BB0-BC5A907CCC91}"/>
              </a:ext>
            </a:extLst>
          </p:cNvPr>
          <p:cNvSpPr>
            <a:spLocks noGrp="1"/>
          </p:cNvSpPr>
          <p:nvPr>
            <p:ph idx="1"/>
          </p:nvPr>
        </p:nvSpPr>
        <p:spPr>
          <a:xfrm>
            <a:off x="838200" y="1576021"/>
            <a:ext cx="10515600" cy="3902075"/>
          </a:xfrm>
        </p:spPr>
        <p:txBody>
          <a:bodyPr>
            <a:normAutofit fontScale="85000" lnSpcReduction="20000"/>
          </a:bodyPr>
          <a:lstStyle/>
          <a:p>
            <a:r>
              <a:rPr lang="en-GB" dirty="0"/>
              <a:t>Introduce imbalance</a:t>
            </a:r>
          </a:p>
          <a:p>
            <a:pPr lvl="1"/>
            <a:r>
              <a:rPr lang="en-GB" dirty="0"/>
              <a:t>Combine with blocking</a:t>
            </a:r>
          </a:p>
          <a:p>
            <a:r>
              <a:rPr lang="en-GB" dirty="0"/>
              <a:t>Contamination between units?</a:t>
            </a:r>
          </a:p>
          <a:p>
            <a:pPr lvl="1"/>
            <a:r>
              <a:rPr lang="en-GB" dirty="0"/>
              <a:t>Suggests an experimental design issue?</a:t>
            </a:r>
          </a:p>
          <a:p>
            <a:pPr lvl="1"/>
            <a:r>
              <a:rPr lang="en-GB" dirty="0"/>
              <a:t>Use cluster randomisation?</a:t>
            </a:r>
          </a:p>
          <a:p>
            <a:r>
              <a:rPr lang="en-GB" dirty="0"/>
              <a:t>Technical challenges</a:t>
            </a:r>
          </a:p>
          <a:p>
            <a:pPr lvl="1"/>
            <a:r>
              <a:rPr lang="en-GB" dirty="0"/>
              <a:t>Identifying the unit of experiment</a:t>
            </a:r>
          </a:p>
          <a:p>
            <a:pPr lvl="1"/>
            <a:r>
              <a:rPr lang="en-GB" dirty="0"/>
              <a:t>Randomisation process itself</a:t>
            </a:r>
          </a:p>
          <a:p>
            <a:pPr lvl="1"/>
            <a:r>
              <a:rPr lang="en-GB" dirty="0"/>
              <a:t>Maintaining records</a:t>
            </a:r>
          </a:p>
          <a:p>
            <a:pPr lvl="1"/>
            <a:r>
              <a:rPr lang="en-GB" dirty="0"/>
              <a:t>Maintaining blinding or concealment</a:t>
            </a:r>
          </a:p>
          <a:p>
            <a:pPr lvl="1"/>
            <a:r>
              <a:rPr lang="en-GB" dirty="0"/>
              <a:t>Requirement for storage of samples</a:t>
            </a:r>
          </a:p>
          <a:p>
            <a:pPr lvl="1"/>
            <a:r>
              <a:rPr lang="en-GB" dirty="0"/>
              <a:t>Complexity in analysis?</a:t>
            </a:r>
          </a:p>
          <a:p>
            <a:pPr lvl="1"/>
            <a:r>
              <a:rPr lang="en-GB" dirty="0"/>
              <a:t>Extra cost/staff</a:t>
            </a:r>
          </a:p>
        </p:txBody>
      </p:sp>
    </p:spTree>
    <p:extLst>
      <p:ext uri="{BB962C8B-B14F-4D97-AF65-F5344CB8AC3E}">
        <p14:creationId xmlns:p14="http://schemas.microsoft.com/office/powerpoint/2010/main" val="89022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7FFE-97C8-D950-A2C1-16ADC2993105}"/>
              </a:ext>
            </a:extLst>
          </p:cNvPr>
          <p:cNvSpPr>
            <a:spLocks noGrp="1"/>
          </p:cNvSpPr>
          <p:nvPr>
            <p:ph type="title"/>
          </p:nvPr>
        </p:nvSpPr>
        <p:spPr/>
        <p:txBody>
          <a:bodyPr/>
          <a:lstStyle/>
          <a:p>
            <a:r>
              <a:rPr lang="en-GB"/>
              <a:t>Specific methods texts</a:t>
            </a:r>
          </a:p>
        </p:txBody>
      </p:sp>
      <p:pic>
        <p:nvPicPr>
          <p:cNvPr id="6" name="Content Placeholder 5" descr="A book cover with white text&#10;&#10;Description automatically generated">
            <a:extLst>
              <a:ext uri="{FF2B5EF4-FFF2-40B4-BE49-F238E27FC236}">
                <a16:creationId xmlns:a16="http://schemas.microsoft.com/office/drawing/2014/main" id="{B8D6131B-B202-0BB4-FBD2-773ABDCA7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5022" y="1474311"/>
            <a:ext cx="2602339" cy="3902075"/>
          </a:xfrm>
        </p:spPr>
      </p:pic>
      <p:pic>
        <p:nvPicPr>
          <p:cNvPr id="4" name="Picture 3" descr="A red book cover with white text&#10;&#10;Description automatically generated">
            <a:extLst>
              <a:ext uri="{FF2B5EF4-FFF2-40B4-BE49-F238E27FC236}">
                <a16:creationId xmlns:a16="http://schemas.microsoft.com/office/drawing/2014/main" id="{4E033421-73D0-1D85-4F60-77977D789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92" y="1339375"/>
            <a:ext cx="2740491" cy="4179249"/>
          </a:xfrm>
          <a:prstGeom prst="rect">
            <a:avLst/>
          </a:prstGeom>
        </p:spPr>
      </p:pic>
      <p:pic>
        <p:nvPicPr>
          <p:cNvPr id="8" name="Picture 7" descr="A blue and white book cover&#10;&#10;Description automatically generated">
            <a:extLst>
              <a:ext uri="{FF2B5EF4-FFF2-40B4-BE49-F238E27FC236}">
                <a16:creationId xmlns:a16="http://schemas.microsoft.com/office/drawing/2014/main" id="{FB92E4E2-DC17-7B09-C1CB-E4BA671F3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759" y="1339374"/>
            <a:ext cx="2956463" cy="4179249"/>
          </a:xfrm>
          <a:prstGeom prst="rect">
            <a:avLst/>
          </a:prstGeom>
        </p:spPr>
      </p:pic>
      <p:sp>
        <p:nvSpPr>
          <p:cNvPr id="9" name="TextBox 8">
            <a:extLst>
              <a:ext uri="{FF2B5EF4-FFF2-40B4-BE49-F238E27FC236}">
                <a16:creationId xmlns:a16="http://schemas.microsoft.com/office/drawing/2014/main" id="{DDD8C812-A1E1-54F1-8FF5-A9F6EB79FF39}"/>
              </a:ext>
            </a:extLst>
          </p:cNvPr>
          <p:cNvSpPr txBox="1"/>
          <p:nvPr/>
        </p:nvSpPr>
        <p:spPr>
          <a:xfrm>
            <a:off x="618392" y="5683726"/>
            <a:ext cx="8547725" cy="369332"/>
          </a:xfrm>
          <a:prstGeom prst="rect">
            <a:avLst/>
          </a:prstGeom>
          <a:noFill/>
        </p:spPr>
        <p:txBody>
          <a:bodyPr wrap="none" rtlCol="0">
            <a:spAutoFit/>
          </a:bodyPr>
          <a:lstStyle/>
          <a:p>
            <a:r>
              <a:rPr lang="en-GB"/>
              <a:t>Texts for specific designs, and those I’ve had recommended by PIs for different disciplines.</a:t>
            </a:r>
          </a:p>
        </p:txBody>
      </p:sp>
    </p:spTree>
    <p:extLst>
      <p:ext uri="{BB962C8B-B14F-4D97-AF65-F5344CB8AC3E}">
        <p14:creationId xmlns:p14="http://schemas.microsoft.com/office/powerpoint/2010/main" val="337660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BFE8-0F96-BB0A-9409-D66D03757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6B302-FF2C-FD09-6932-888BA9C00567}"/>
              </a:ext>
            </a:extLst>
          </p:cNvPr>
          <p:cNvSpPr>
            <a:spLocks noGrp="1"/>
          </p:cNvSpPr>
          <p:nvPr>
            <p:ph type="title"/>
          </p:nvPr>
        </p:nvSpPr>
        <p:spPr/>
        <p:txBody>
          <a:bodyPr>
            <a:normAutofit/>
          </a:bodyPr>
          <a:lstStyle/>
          <a:p>
            <a:r>
              <a:rPr lang="en-GB" dirty="0"/>
              <a:t>How can we do better?</a:t>
            </a:r>
          </a:p>
        </p:txBody>
      </p:sp>
      <p:sp>
        <p:nvSpPr>
          <p:cNvPr id="3" name="Content Placeholder 2">
            <a:extLst>
              <a:ext uri="{FF2B5EF4-FFF2-40B4-BE49-F238E27FC236}">
                <a16:creationId xmlns:a16="http://schemas.microsoft.com/office/drawing/2014/main" id="{CEAB8C76-3599-2FE0-0D3B-E6E8DCE50B52}"/>
              </a:ext>
            </a:extLst>
          </p:cNvPr>
          <p:cNvSpPr>
            <a:spLocks noGrp="1"/>
          </p:cNvSpPr>
          <p:nvPr>
            <p:ph idx="1"/>
          </p:nvPr>
        </p:nvSpPr>
        <p:spPr/>
        <p:txBody>
          <a:bodyPr>
            <a:normAutofit/>
          </a:bodyPr>
          <a:lstStyle/>
          <a:p>
            <a:r>
              <a:rPr lang="en-GB" sz="2400" dirty="0"/>
              <a:t>More or better training / awareness in design of experiments</a:t>
            </a:r>
          </a:p>
          <a:p>
            <a:r>
              <a:rPr lang="en-GB" sz="2400" dirty="0"/>
              <a:t>More/better statistical support</a:t>
            </a:r>
          </a:p>
          <a:p>
            <a:r>
              <a:rPr lang="en-GB" sz="2400" dirty="0"/>
              <a:t>A culture of methodological study</a:t>
            </a:r>
          </a:p>
          <a:p>
            <a:r>
              <a:rPr lang="en-GB" sz="2400" dirty="0"/>
              <a:t>Research design checklists </a:t>
            </a:r>
          </a:p>
          <a:p>
            <a:r>
              <a:rPr lang="en-GB" sz="2400" dirty="0"/>
              <a:t>Time and space to do things properly</a:t>
            </a:r>
          </a:p>
          <a:p>
            <a:r>
              <a:rPr lang="en-GB" sz="2400" dirty="0"/>
              <a:t>More automation to reduce errors</a:t>
            </a:r>
          </a:p>
          <a:p>
            <a:r>
              <a:rPr lang="en-GB" sz="2400" dirty="0"/>
              <a:t>Better data handling to reduce errors</a:t>
            </a:r>
          </a:p>
          <a:p>
            <a:endParaRPr lang="en-GB" sz="2400" dirty="0"/>
          </a:p>
        </p:txBody>
      </p:sp>
      <p:sp>
        <p:nvSpPr>
          <p:cNvPr id="4" name="TextBox 3">
            <a:extLst>
              <a:ext uri="{FF2B5EF4-FFF2-40B4-BE49-F238E27FC236}">
                <a16:creationId xmlns:a16="http://schemas.microsoft.com/office/drawing/2014/main" id="{991A6F2F-962F-BCC1-A61A-A14F62C6541E}"/>
              </a:ext>
            </a:extLst>
          </p:cNvPr>
          <p:cNvSpPr txBox="1"/>
          <p:nvPr/>
        </p:nvSpPr>
        <p:spPr>
          <a:xfrm>
            <a:off x="7813774" y="2948345"/>
            <a:ext cx="3286477" cy="523220"/>
          </a:xfrm>
          <a:prstGeom prst="rect">
            <a:avLst/>
          </a:prstGeom>
          <a:noFill/>
        </p:spPr>
        <p:txBody>
          <a:bodyPr wrap="none" rtlCol="0">
            <a:spAutoFit/>
          </a:bodyPr>
          <a:lstStyle/>
          <a:p>
            <a:r>
              <a:rPr lang="en-GB" sz="2800" dirty="0">
                <a:latin typeface="MV Boli" panose="02000500030200090000" pitchFamily="2" charset="0"/>
                <a:cs typeface="MV Boli" panose="02000500030200090000" pitchFamily="2" charset="0"/>
              </a:rPr>
              <a:t>Cultural traditions</a:t>
            </a:r>
          </a:p>
        </p:txBody>
      </p:sp>
      <p:sp>
        <p:nvSpPr>
          <p:cNvPr id="5" name="TextBox 4">
            <a:extLst>
              <a:ext uri="{FF2B5EF4-FFF2-40B4-BE49-F238E27FC236}">
                <a16:creationId xmlns:a16="http://schemas.microsoft.com/office/drawing/2014/main" id="{A829D765-C430-36B1-4294-EE493641874F}"/>
              </a:ext>
            </a:extLst>
          </p:cNvPr>
          <p:cNvSpPr txBox="1"/>
          <p:nvPr/>
        </p:nvSpPr>
        <p:spPr>
          <a:xfrm>
            <a:off x="7768089" y="3648045"/>
            <a:ext cx="3377848" cy="523220"/>
          </a:xfrm>
          <a:prstGeom prst="rect">
            <a:avLst/>
          </a:prstGeom>
          <a:noFill/>
        </p:spPr>
        <p:txBody>
          <a:bodyPr wrap="non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dirty="0">
                <a:solidFill>
                  <a:schemeClr val="tx2"/>
                </a:solidFill>
              </a:rPr>
              <a:t>Pragmatic concerns</a:t>
            </a:r>
          </a:p>
        </p:txBody>
      </p:sp>
      <p:sp>
        <p:nvSpPr>
          <p:cNvPr id="6" name="TextBox 5">
            <a:extLst>
              <a:ext uri="{FF2B5EF4-FFF2-40B4-BE49-F238E27FC236}">
                <a16:creationId xmlns:a16="http://schemas.microsoft.com/office/drawing/2014/main" id="{4B22058A-42B1-F926-786F-F7A0CB53CC8E}"/>
              </a:ext>
            </a:extLst>
          </p:cNvPr>
          <p:cNvSpPr txBox="1"/>
          <p:nvPr/>
        </p:nvSpPr>
        <p:spPr>
          <a:xfrm>
            <a:off x="7171189" y="4383356"/>
            <a:ext cx="5020811" cy="523220"/>
          </a:xfrm>
          <a:prstGeom prst="rect">
            <a:avLst/>
          </a:prstGeom>
          <a:noFill/>
        </p:spPr>
        <p:txBody>
          <a:bodyPr wrap="square" rtlCol="0">
            <a:spAutoFit/>
          </a:bodyPr>
          <a:lstStyle>
            <a:defPPr>
              <a:defRPr lang="en-US"/>
            </a:defPPr>
            <a:lvl1pPr>
              <a:defRPr sz="2800">
                <a:latin typeface="MV Boli" panose="02000500030200090000" pitchFamily="2" charset="0"/>
                <a:cs typeface="MV Boli" panose="02000500030200090000" pitchFamily="2" charset="0"/>
              </a:defRPr>
            </a:lvl1pPr>
          </a:lstStyle>
          <a:p>
            <a:r>
              <a:rPr lang="en-GB" dirty="0">
                <a:solidFill>
                  <a:schemeClr val="accent3"/>
                </a:solidFill>
              </a:rPr>
              <a:t>Statistical misconceptions</a:t>
            </a:r>
          </a:p>
        </p:txBody>
      </p:sp>
    </p:spTree>
    <p:extLst>
      <p:ext uri="{BB962C8B-B14F-4D97-AF65-F5344CB8AC3E}">
        <p14:creationId xmlns:p14="http://schemas.microsoft.com/office/powerpoint/2010/main" val="1313787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6C0D-5157-E3F8-9F68-6CFDB7B7C126}"/>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DD9FF45D-CC3C-EBAA-D4B2-178975FFE142}"/>
              </a:ext>
            </a:extLst>
          </p:cNvPr>
          <p:cNvSpPr>
            <a:spLocks noGrp="1"/>
          </p:cNvSpPr>
          <p:nvPr>
            <p:ph idx="1"/>
          </p:nvPr>
        </p:nvSpPr>
        <p:spPr/>
        <p:txBody>
          <a:bodyPr>
            <a:normAutofit fontScale="92500" lnSpcReduction="10000"/>
          </a:bodyPr>
          <a:lstStyle/>
          <a:p>
            <a:r>
              <a:rPr lang="en-GB" dirty="0"/>
              <a:t>Randomisation is the foundation of experimental science</a:t>
            </a:r>
          </a:p>
          <a:p>
            <a:endParaRPr lang="en-GB" dirty="0"/>
          </a:p>
          <a:p>
            <a:r>
              <a:rPr lang="en-GB" dirty="0"/>
              <a:t>It removes bias from measured and unmeasured nuisance factors</a:t>
            </a:r>
          </a:p>
          <a:p>
            <a:r>
              <a:rPr lang="en-GB" dirty="0"/>
              <a:t>Blinding, blocking and appropriate statistical analysis remain important complements</a:t>
            </a:r>
          </a:p>
          <a:p>
            <a:endParaRPr lang="en-GB" dirty="0"/>
          </a:p>
          <a:p>
            <a:r>
              <a:rPr lang="en-GB" dirty="0"/>
              <a:t>Randomisation can add time and complexity</a:t>
            </a:r>
          </a:p>
          <a:p>
            <a:r>
              <a:rPr lang="en-GB" dirty="0"/>
              <a:t>But without randomisation, known and hidden nuisance factors can be what is really driving your findings</a:t>
            </a:r>
          </a:p>
          <a:p>
            <a:pPr marL="0" indent="0">
              <a:buNone/>
            </a:pPr>
            <a:endParaRPr lang="en-GB" dirty="0"/>
          </a:p>
        </p:txBody>
      </p:sp>
    </p:spTree>
    <p:extLst>
      <p:ext uri="{BB962C8B-B14F-4D97-AF65-F5344CB8AC3E}">
        <p14:creationId xmlns:p14="http://schemas.microsoft.com/office/powerpoint/2010/main" val="1047412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6069-D910-F45D-94E2-11A3881F8705}"/>
              </a:ext>
            </a:extLst>
          </p:cNvPr>
          <p:cNvSpPr>
            <a:spLocks noGrp="1"/>
          </p:cNvSpPr>
          <p:nvPr>
            <p:ph type="title"/>
          </p:nvPr>
        </p:nvSpPr>
        <p:spPr/>
        <p:txBody>
          <a:bodyPr/>
          <a:lstStyle/>
          <a:p>
            <a:r>
              <a:rPr lang="en-GB" dirty="0"/>
              <a:t>Cluster randomisation</a:t>
            </a:r>
          </a:p>
        </p:txBody>
      </p:sp>
      <p:sp>
        <p:nvSpPr>
          <p:cNvPr id="3" name="Content Placeholder 2">
            <a:extLst>
              <a:ext uri="{FF2B5EF4-FFF2-40B4-BE49-F238E27FC236}">
                <a16:creationId xmlns:a16="http://schemas.microsoft.com/office/drawing/2014/main" id="{55EF947A-A3E2-F9D6-7191-E49B357E3EFE}"/>
              </a:ext>
            </a:extLst>
          </p:cNvPr>
          <p:cNvSpPr>
            <a:spLocks noGrp="1"/>
          </p:cNvSpPr>
          <p:nvPr>
            <p:ph idx="1"/>
          </p:nvPr>
        </p:nvSpPr>
        <p:spPr/>
        <p:txBody>
          <a:bodyPr>
            <a:normAutofit fontScale="85000" lnSpcReduction="20000"/>
          </a:bodyPr>
          <a:lstStyle/>
          <a:p>
            <a:r>
              <a:rPr lang="en-GB" dirty="0"/>
              <a:t>Suppose mice must be treated in a cluster (</a:t>
            </a:r>
            <a:r>
              <a:rPr lang="en-GB" dirty="0" err="1"/>
              <a:t>eg</a:t>
            </a:r>
            <a:r>
              <a:rPr lang="en-GB" dirty="0"/>
              <a:t> through cage feeding), with the cluster defined by their litter (cannot randomly allocate units to clusters)</a:t>
            </a:r>
          </a:p>
          <a:p>
            <a:endParaRPr lang="en-GB" dirty="0"/>
          </a:p>
          <a:p>
            <a:r>
              <a:rPr lang="en-GB" dirty="0"/>
              <a:t>Then we randomise at the cluster level</a:t>
            </a:r>
          </a:p>
          <a:p>
            <a:endParaRPr lang="en-GB" dirty="0"/>
          </a:p>
          <a:p>
            <a:r>
              <a:rPr lang="en-GB" dirty="0"/>
              <a:t>Unit of experiment is cluster.</a:t>
            </a:r>
          </a:p>
          <a:p>
            <a:r>
              <a:rPr lang="en-GB" dirty="0"/>
              <a:t>Sample size is the number of clusters not the number of mice</a:t>
            </a:r>
          </a:p>
          <a:p>
            <a:r>
              <a:rPr lang="en-GB" dirty="0"/>
              <a:t>Mice are then effectively ‘technical replicates’</a:t>
            </a:r>
          </a:p>
          <a:p>
            <a:endParaRPr lang="en-GB" dirty="0"/>
          </a:p>
          <a:p>
            <a:r>
              <a:rPr lang="en-GB" dirty="0"/>
              <a:t>Statistical analysis </a:t>
            </a:r>
            <a:r>
              <a:rPr lang="en-GB" i="1" dirty="0"/>
              <a:t>must </a:t>
            </a:r>
            <a:r>
              <a:rPr lang="en-GB" dirty="0"/>
              <a:t>respect the clustering</a:t>
            </a:r>
          </a:p>
        </p:txBody>
      </p:sp>
    </p:spTree>
    <p:extLst>
      <p:ext uri="{BB962C8B-B14F-4D97-AF65-F5344CB8AC3E}">
        <p14:creationId xmlns:p14="http://schemas.microsoft.com/office/powerpoint/2010/main" val="153526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D990-BBBB-85B0-469E-A9C4E92B4D36}"/>
              </a:ext>
            </a:extLst>
          </p:cNvPr>
          <p:cNvSpPr>
            <a:spLocks noGrp="1"/>
          </p:cNvSpPr>
          <p:nvPr>
            <p:ph type="title"/>
          </p:nvPr>
        </p:nvSpPr>
        <p:spPr/>
        <p:txBody>
          <a:bodyPr/>
          <a:lstStyle/>
          <a:p>
            <a:r>
              <a:rPr lang="en-GB"/>
              <a:t>Analysis texts</a:t>
            </a:r>
          </a:p>
        </p:txBody>
      </p:sp>
      <p:pic>
        <p:nvPicPr>
          <p:cNvPr id="15" name="Content Placeholder 14" descr="A blue and orange cover with a graph&#10;&#10;Description automatically generated">
            <a:extLst>
              <a:ext uri="{FF2B5EF4-FFF2-40B4-BE49-F238E27FC236}">
                <a16:creationId xmlns:a16="http://schemas.microsoft.com/office/drawing/2014/main" id="{FEDCE237-56B1-7AF6-A720-14D6F9FA6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283" y="1295035"/>
            <a:ext cx="2990095" cy="3902075"/>
          </a:xfrm>
        </p:spPr>
      </p:pic>
      <p:pic>
        <p:nvPicPr>
          <p:cNvPr id="6" name="Picture 5" descr="An orange cover with white text&#10;&#10;Description automatically generated">
            <a:extLst>
              <a:ext uri="{FF2B5EF4-FFF2-40B4-BE49-F238E27FC236}">
                <a16:creationId xmlns:a16="http://schemas.microsoft.com/office/drawing/2014/main" id="{90605042-214B-F72B-6705-115633DB9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73" y="1295035"/>
            <a:ext cx="3163824" cy="4119562"/>
          </a:xfrm>
          <a:prstGeom prst="rect">
            <a:avLst/>
          </a:prstGeom>
        </p:spPr>
      </p:pic>
      <p:pic>
        <p:nvPicPr>
          <p:cNvPr id="12" name="Picture 11" descr="A book cover with text and numbers&#10;&#10;Description automatically generated">
            <a:extLst>
              <a:ext uri="{FF2B5EF4-FFF2-40B4-BE49-F238E27FC236}">
                <a16:creationId xmlns:a16="http://schemas.microsoft.com/office/drawing/2014/main" id="{464033AF-0CD9-F068-EB79-16ACB4D73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664" y="1295035"/>
            <a:ext cx="2867215" cy="4119562"/>
          </a:xfrm>
          <a:prstGeom prst="rect">
            <a:avLst/>
          </a:prstGeom>
        </p:spPr>
      </p:pic>
    </p:spTree>
    <p:extLst>
      <p:ext uri="{BB962C8B-B14F-4D97-AF65-F5344CB8AC3E}">
        <p14:creationId xmlns:p14="http://schemas.microsoft.com/office/powerpoint/2010/main" val="60818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064C8-157B-C756-C04A-51F1CF02A960}"/>
              </a:ext>
            </a:extLst>
          </p:cNvPr>
          <p:cNvSpPr>
            <a:spLocks noGrp="1"/>
          </p:cNvSpPr>
          <p:nvPr>
            <p:ph type="title"/>
          </p:nvPr>
        </p:nvSpPr>
        <p:spPr/>
        <p:txBody>
          <a:bodyPr/>
          <a:lstStyle/>
          <a:p>
            <a:r>
              <a:rPr lang="en-GB" dirty="0"/>
              <a:t>How good are we at science?</a:t>
            </a:r>
          </a:p>
        </p:txBody>
      </p:sp>
      <p:sp>
        <p:nvSpPr>
          <p:cNvPr id="6" name="Content Placeholder 5">
            <a:extLst>
              <a:ext uri="{FF2B5EF4-FFF2-40B4-BE49-F238E27FC236}">
                <a16:creationId xmlns:a16="http://schemas.microsoft.com/office/drawing/2014/main" id="{992B1769-DDDF-D225-619A-9AE590C3DC38}"/>
              </a:ext>
            </a:extLst>
          </p:cNvPr>
          <p:cNvSpPr>
            <a:spLocks noGrp="1"/>
          </p:cNvSpPr>
          <p:nvPr>
            <p:ph idx="1"/>
          </p:nvPr>
        </p:nvSpPr>
        <p:spPr/>
        <p:txBody>
          <a:bodyPr>
            <a:normAutofit fontScale="92500" lnSpcReduction="20000"/>
          </a:bodyPr>
          <a:lstStyle/>
          <a:p>
            <a:pPr marL="0" indent="0">
              <a:buNone/>
            </a:pPr>
            <a:r>
              <a:rPr lang="en-GB" dirty="0"/>
              <a:t>It’s worth understanding the state of the art.</a:t>
            </a:r>
          </a:p>
          <a:p>
            <a:endParaRPr lang="en-GB" dirty="0"/>
          </a:p>
          <a:p>
            <a:r>
              <a:rPr lang="en-GB" dirty="0"/>
              <a:t>Is our current practice OK?</a:t>
            </a:r>
          </a:p>
          <a:p>
            <a:endParaRPr lang="en-GB" dirty="0"/>
          </a:p>
          <a:p>
            <a:r>
              <a:rPr lang="en-GB" dirty="0"/>
              <a:t>Are our findings true?</a:t>
            </a:r>
          </a:p>
          <a:p>
            <a:endParaRPr lang="en-GB" dirty="0"/>
          </a:p>
          <a:p>
            <a:r>
              <a:rPr lang="en-GB" dirty="0"/>
              <a:t>Do our methods work?</a:t>
            </a:r>
          </a:p>
          <a:p>
            <a:endParaRPr lang="en-GB" dirty="0"/>
          </a:p>
          <a:p>
            <a:r>
              <a:rPr lang="en-GB" dirty="0"/>
              <a:t>How would we know if the results we produce are ‘correct’?</a:t>
            </a:r>
          </a:p>
        </p:txBody>
      </p:sp>
    </p:spTree>
    <p:extLst>
      <p:ext uri="{BB962C8B-B14F-4D97-AF65-F5344CB8AC3E}">
        <p14:creationId xmlns:p14="http://schemas.microsoft.com/office/powerpoint/2010/main" val="50737113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6230</TotalTime>
  <Words>5472</Words>
  <Application>Microsoft Office PowerPoint</Application>
  <PresentationFormat>Widescreen</PresentationFormat>
  <Paragraphs>1012</Paragraphs>
  <Slides>72</Slides>
  <Notes>8</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72</vt:i4>
      </vt:variant>
    </vt:vector>
  </HeadingPairs>
  <TitlesOfParts>
    <vt:vector size="86" baseType="lpstr">
      <vt:lpstr>Aptos</vt:lpstr>
      <vt:lpstr>Arial</vt:lpstr>
      <vt:lpstr>Calibri</vt:lpstr>
      <vt:lpstr>Consolas</vt:lpstr>
      <vt:lpstr>Franklin Gothic Demi</vt:lpstr>
      <vt:lpstr>Franklin Gothic Medium</vt:lpstr>
      <vt:lpstr>Franklin Gothic Medium Cond</vt:lpstr>
      <vt:lpstr>MV Boli</vt:lpstr>
      <vt:lpstr>Wingdings</vt:lpstr>
      <vt:lpstr>1_Office Theme</vt:lpstr>
      <vt:lpstr>Office Theme</vt:lpstr>
      <vt:lpstr>Simple Light</vt:lpstr>
      <vt:lpstr>2_Office Theme</vt:lpstr>
      <vt:lpstr>3_Office Theme</vt:lpstr>
      <vt:lpstr>Experimental Design and Analysis </vt:lpstr>
      <vt:lpstr>Welcome</vt:lpstr>
      <vt:lpstr>Outline for the course</vt:lpstr>
      <vt:lpstr>Introducing myself</vt:lpstr>
      <vt:lpstr>Take home message - Read!</vt:lpstr>
      <vt:lpstr>Experimental design texts</vt:lpstr>
      <vt:lpstr>Specific methods texts</vt:lpstr>
      <vt:lpstr>Analysis texts</vt:lpstr>
      <vt:lpstr>How good are we at science?</vt:lpstr>
      <vt:lpstr>Direct evidence: Reproducibility project cancer biology</vt:lpstr>
      <vt:lpstr>Results</vt:lpstr>
      <vt:lpstr>Causes of replication failure</vt:lpstr>
      <vt:lpstr>PowerPoint Presentation</vt:lpstr>
      <vt:lpstr>Can we do better?</vt:lpstr>
      <vt:lpstr>Why experimental design?</vt:lpstr>
      <vt:lpstr>Why do we do what we do?</vt:lpstr>
      <vt:lpstr>Experiments and observational studies</vt:lpstr>
      <vt:lpstr>Our simple motivating example</vt:lpstr>
      <vt:lpstr>Our simple motivating example</vt:lpstr>
      <vt:lpstr>Results</vt:lpstr>
      <vt:lpstr>Experimental design considerations</vt:lpstr>
      <vt:lpstr>What is our goal</vt:lpstr>
      <vt:lpstr>Fundamental experimental design/analysis equation:</vt:lpstr>
      <vt:lpstr>So how should we design our experiment?</vt:lpstr>
      <vt:lpstr>Elements of experimental design </vt:lpstr>
      <vt:lpstr>Setting the question</vt:lpstr>
      <vt:lpstr>Inductive vs deductive research?</vt:lpstr>
      <vt:lpstr>Are these different questions?</vt:lpstr>
      <vt:lpstr>Avoid muddy thinking about questions</vt:lpstr>
      <vt:lpstr>Estimation vs Testing for causal questions</vt:lpstr>
      <vt:lpstr>How might we answer the question</vt:lpstr>
      <vt:lpstr>Estimation vs Testing (for causal questions)</vt:lpstr>
      <vt:lpstr>Estimation – bias and variance</vt:lpstr>
      <vt:lpstr>Fundamental experimental design/analysis equation:</vt:lpstr>
      <vt:lpstr>Aim of experimental design</vt:lpstr>
      <vt:lpstr>Exercise – Setting a question for an experiment you are planning</vt:lpstr>
      <vt:lpstr>Reducing bias</vt:lpstr>
      <vt:lpstr>Research Integrity or How to be a Good Scientist Jo Montgomery, Sarah Inglesfield, Anne Segonds-Pichon, Laura Biggins, Stacey Wagstaff and Simon Andrews v2025-10</vt:lpstr>
      <vt:lpstr>PowerPoint Presentation</vt:lpstr>
      <vt:lpstr>Plate layouts (reducing bias)</vt:lpstr>
      <vt:lpstr>PowerPoint Presentation</vt:lpstr>
      <vt:lpstr>What can we see here</vt:lpstr>
      <vt:lpstr>Results per plate</vt:lpstr>
      <vt:lpstr>Real(ish) Example</vt:lpstr>
      <vt:lpstr>Real NBI example 1: Brains and Bias</vt:lpstr>
      <vt:lpstr>Brains and bias</vt:lpstr>
      <vt:lpstr>Clinical trials, field trials vs  animal and lab studies</vt:lpstr>
      <vt:lpstr>Nothing (much) in here is new</vt:lpstr>
      <vt:lpstr>PowerPoint Presentation</vt:lpstr>
      <vt:lpstr>Design and reporting checklists</vt:lpstr>
      <vt:lpstr>Nuisance factors</vt:lpstr>
      <vt:lpstr>“Nuisance factors”</vt:lpstr>
      <vt:lpstr>Directed acyclic graphs can help</vt:lpstr>
      <vt:lpstr>How can bias be avoided?</vt:lpstr>
      <vt:lpstr>Dealing with effects of nuisance factors</vt:lpstr>
      <vt:lpstr>Dealing with technical and biological factors</vt:lpstr>
      <vt:lpstr>Different designs</vt:lpstr>
      <vt:lpstr>Identifying nuisance variables</vt:lpstr>
      <vt:lpstr>Design equation</vt:lpstr>
      <vt:lpstr>Bias/variance reduction methods</vt:lpstr>
      <vt:lpstr>How to analyse</vt:lpstr>
      <vt:lpstr>Design model informs the analysis model</vt:lpstr>
      <vt:lpstr>Simple simulated experiment stratified by sex</vt:lpstr>
      <vt:lpstr>Stratified analysis are more efficient</vt:lpstr>
      <vt:lpstr>Summary</vt:lpstr>
      <vt:lpstr>When do I need to think about randomising</vt:lpstr>
      <vt:lpstr>‘Change one thing at a time’ is wrong unhelpful</vt:lpstr>
      <vt:lpstr>Why don’t we randomise already?</vt:lpstr>
      <vt:lpstr>Genuine challenges of randomisation</vt:lpstr>
      <vt:lpstr>How can we do better?</vt:lpstr>
      <vt:lpstr>Summary</vt:lpstr>
      <vt:lpstr>Cluster randomisation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George Savva (QI)</dc:creator>
  <cp:lastModifiedBy>George Savva (QI)</cp:lastModifiedBy>
  <cp:revision>12</cp:revision>
  <dcterms:created xsi:type="dcterms:W3CDTF">2025-12-03T15:31:57Z</dcterms:created>
  <dcterms:modified xsi:type="dcterms:W3CDTF">2025-12-07T23:22:03Z</dcterms:modified>
</cp:coreProperties>
</file>